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8.xml" ContentType="application/vnd.openxmlformats-officedocument.presentationml.notesSlide+xml"/>
  <Override PartName="/ppt/charts/chart42.xml" ContentType="application/vnd.openxmlformats-officedocument.drawingml.chart+xml"/>
  <Override PartName="/ppt/notesSlides/notesSlide19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20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1.xml" ContentType="application/vnd.openxmlformats-officedocument.presentationml.notesSlide+xml"/>
  <Override PartName="/ppt/charts/chart5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58.xml" ContentType="application/vnd.openxmlformats-officedocument.drawingml.chart+xml"/>
  <Override PartName="/ppt/notesSlides/notesSlide23.xml" ContentType="application/vnd.openxmlformats-officedocument.presentationml.notesSlide+xml"/>
  <Override PartName="/ppt/charts/chart59.xml" ContentType="application/vnd.openxmlformats-officedocument.drawingml.chart+xml"/>
  <Override PartName="/ppt/notesSlides/notesSlide24.xml" ContentType="application/vnd.openxmlformats-officedocument.presentationml.notesSlide+xml"/>
  <Override PartName="/ppt/charts/chart60.xml" ContentType="application/vnd.openxmlformats-officedocument.drawingml.chart+xml"/>
  <Override PartName="/ppt/notesSlides/notesSlide25.xml" ContentType="application/vnd.openxmlformats-officedocument.presentationml.notesSlide+xml"/>
  <Override PartName="/ppt/charts/chart61.xml" ContentType="application/vnd.openxmlformats-officedocument.drawingml.chart+xml"/>
  <Override PartName="/ppt/notesSlides/notesSlide26.xml" ContentType="application/vnd.openxmlformats-officedocument.presentationml.notesSlide+xml"/>
  <Override PartName="/ppt/charts/chart62.xml" ContentType="application/vnd.openxmlformats-officedocument.drawingml.chart+xml"/>
  <Override PartName="/ppt/notesSlides/notesSlide27.xml" ContentType="application/vnd.openxmlformats-officedocument.presentationml.notesSlide+xml"/>
  <Override PartName="/ppt/charts/chart63.xml" ContentType="application/vnd.openxmlformats-officedocument.drawingml.chart+xml"/>
  <Override PartName="/ppt/notesSlides/notesSlide28.xml" ContentType="application/vnd.openxmlformats-officedocument.presentationml.notesSlide+xml"/>
  <Override PartName="/ppt/charts/chart64.xml" ContentType="application/vnd.openxmlformats-officedocument.drawingml.chart+xml"/>
  <Override PartName="/ppt/notesSlides/notesSlide29.xml" ContentType="application/vnd.openxmlformats-officedocument.presentationml.notesSlide+xml"/>
  <Override PartName="/ppt/charts/chart65.xml" ContentType="application/vnd.openxmlformats-officedocument.drawingml.chart+xml"/>
  <Override PartName="/ppt/notesSlides/notesSlide30.xml" ContentType="application/vnd.openxmlformats-officedocument.presentationml.notesSlide+xml"/>
  <Override PartName="/ppt/charts/chart66.xml" ContentType="application/vnd.openxmlformats-officedocument.drawingml.chart+xml"/>
  <Override PartName="/ppt/notesSlides/notesSlide31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32.xml" ContentType="application/vnd.openxmlformats-officedocument.presentationml.notesSlide+xml"/>
  <Override PartName="/ppt/charts/chart70.xml" ContentType="application/vnd.openxmlformats-officedocument.drawingml.chart+xml"/>
  <Override PartName="/ppt/notesSlides/notesSlide33.xml" ContentType="application/vnd.openxmlformats-officedocument.presentationml.notesSlide+xml"/>
  <Override PartName="/ppt/charts/chart71.xml" ContentType="application/vnd.openxmlformats-officedocument.drawingml.chart+xml"/>
  <Override PartName="/ppt/notesSlides/notesSlide34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  <p:sldMasterId id="2147483897" r:id="rId3"/>
  </p:sldMasterIdLst>
  <p:notesMasterIdLst>
    <p:notesMasterId r:id="rId49"/>
  </p:notesMasterIdLst>
  <p:handoutMasterIdLst>
    <p:handoutMasterId r:id="rId50"/>
  </p:handoutMasterIdLst>
  <p:sldIdLst>
    <p:sldId id="1103" r:id="rId4"/>
    <p:sldId id="1301" r:id="rId5"/>
    <p:sldId id="562" r:id="rId6"/>
    <p:sldId id="1201" r:id="rId7"/>
    <p:sldId id="1244" r:id="rId8"/>
    <p:sldId id="1260" r:id="rId9"/>
    <p:sldId id="1261" r:id="rId10"/>
    <p:sldId id="1267" r:id="rId11"/>
    <p:sldId id="1268" r:id="rId12"/>
    <p:sldId id="1262" r:id="rId13"/>
    <p:sldId id="1263" r:id="rId14"/>
    <p:sldId id="1264" r:id="rId15"/>
    <p:sldId id="1266" r:id="rId16"/>
    <p:sldId id="1302" r:id="rId17"/>
    <p:sldId id="1270" r:id="rId18"/>
    <p:sldId id="1296" r:id="rId19"/>
    <p:sldId id="1272" r:id="rId20"/>
    <p:sldId id="1297" r:id="rId21"/>
    <p:sldId id="1274" r:id="rId22"/>
    <p:sldId id="1275" r:id="rId23"/>
    <p:sldId id="1276" r:id="rId24"/>
    <p:sldId id="1277" r:id="rId25"/>
    <p:sldId id="1293" r:id="rId26"/>
    <p:sldId id="1294" r:id="rId27"/>
    <p:sldId id="1295" r:id="rId28"/>
    <p:sldId id="1291" r:id="rId29"/>
    <p:sldId id="1292" r:id="rId30"/>
    <p:sldId id="1278" r:id="rId31"/>
    <p:sldId id="1282" r:id="rId32"/>
    <p:sldId id="1280" r:id="rId33"/>
    <p:sldId id="1281" r:id="rId34"/>
    <p:sldId id="1283" r:id="rId35"/>
    <p:sldId id="1284" r:id="rId36"/>
    <p:sldId id="1286" r:id="rId37"/>
    <p:sldId id="1298" r:id="rId38"/>
    <p:sldId id="1285" r:id="rId39"/>
    <p:sldId id="1279" r:id="rId40"/>
    <p:sldId id="1287" r:id="rId41"/>
    <p:sldId id="1288" r:id="rId42"/>
    <p:sldId id="1289" r:id="rId43"/>
    <p:sldId id="1290" r:id="rId44"/>
    <p:sldId id="1299" r:id="rId45"/>
    <p:sldId id="1300" r:id="rId46"/>
    <p:sldId id="1203" r:id="rId47"/>
    <p:sldId id="617" r:id="rId48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5428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A"/>
    <a:srgbClr val="ED6737"/>
    <a:srgbClr val="95C3FF"/>
    <a:srgbClr val="281051"/>
    <a:srgbClr val="C00000"/>
    <a:srgbClr val="993366"/>
    <a:srgbClr val="1F497D"/>
    <a:srgbClr val="F0F0F0"/>
    <a:srgbClr val="00B05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98D9B-37F5-4BBA-A900-6F3CA8C94572}" v="17" dt="2023-02-21T12:22:50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9" autoAdjust="0"/>
    <p:restoredTop sz="92121" autoAdjust="0"/>
  </p:normalViewPr>
  <p:slideViewPr>
    <p:cSldViewPr snapToGrid="0">
      <p:cViewPr varScale="1">
        <p:scale>
          <a:sx n="113" d="100"/>
          <a:sy n="113" d="100"/>
        </p:scale>
        <p:origin x="822" y="102"/>
      </p:cViewPr>
      <p:guideLst>
        <p:guide orient="horz" pos="1480"/>
        <p:guide pos="5428"/>
        <p:guide orient="horz" pos="1275"/>
        <p:guide orient="horz" pos="1389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4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89569950244104E-2"/>
          <c:y val="6.1711679675300266E-2"/>
          <c:w val="0.64995222854514467"/>
          <c:h val="0.8765766406493994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34.754999999999995</c:v>
                </c:pt>
                <c:pt idx="1">
                  <c:v>39.286000000000001</c:v>
                </c:pt>
                <c:pt idx="2">
                  <c:v>26.605</c:v>
                </c:pt>
                <c:pt idx="3">
                  <c:v>40.86</c:v>
                </c:pt>
                <c:pt idx="4">
                  <c:v>42.424000000000007</c:v>
                </c:pt>
                <c:pt idx="5">
                  <c:v>24.369999999999997</c:v>
                </c:pt>
                <c:pt idx="6">
                  <c:v>41.665999999999997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0-495C-9C36-44D268E04F1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D6737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31.475999999999999</c:v>
                </c:pt>
                <c:pt idx="1">
                  <c:v>32.143000000000001</c:v>
                </c:pt>
                <c:pt idx="2">
                  <c:v>30.276</c:v>
                </c:pt>
                <c:pt idx="3">
                  <c:v>29.032</c:v>
                </c:pt>
                <c:pt idx="4">
                  <c:v>30.302999999999997</c:v>
                </c:pt>
                <c:pt idx="5">
                  <c:v>37.814999999999998</c:v>
                </c:pt>
                <c:pt idx="6">
                  <c:v>23.334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0-495C-9C36-44D268E04F1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002554">
                <a:lumMod val="25000"/>
                <a:lumOff val="75000"/>
              </a:srgbClr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18.689</c:v>
                </c:pt>
                <c:pt idx="1">
                  <c:v>15.816000000000001</c:v>
                </c:pt>
                <c:pt idx="2">
                  <c:v>23.853000000000002</c:v>
                </c:pt>
                <c:pt idx="3">
                  <c:v>19.355</c:v>
                </c:pt>
                <c:pt idx="4">
                  <c:v>12.121</c:v>
                </c:pt>
                <c:pt idx="5">
                  <c:v>19.327999999999999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0-495C-9C36-44D268E04F19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D9D9D9"/>
            </a:solidFill>
            <a:ln w="22355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FD70-495C-9C36-44D268E04F19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7.2130000000000001</c:v>
                </c:pt>
                <c:pt idx="1">
                  <c:v>4.5919999999999996</c:v>
                </c:pt>
                <c:pt idx="2">
                  <c:v>11.927</c:v>
                </c:pt>
                <c:pt idx="3">
                  <c:v>7.5270000000000001</c:v>
                </c:pt>
                <c:pt idx="4">
                  <c:v>3.03</c:v>
                </c:pt>
                <c:pt idx="5">
                  <c:v>10.084</c:v>
                </c:pt>
                <c:pt idx="6">
                  <c:v>3.3330000000000002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0-495C-9C36-44D268E04F1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fld id="{B61B690A-664C-46C5-810A-5ED6198B11F5}" type="VALUE">
                      <a: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rPr>
                      <a:pPr algn="ctr">
                        <a:defRPr lang="en-US" sz="11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70-495C-9C36-44D268E04F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7.8689999999999998</c:v>
                </c:pt>
                <c:pt idx="1">
                  <c:v>8.1630000000000003</c:v>
                </c:pt>
                <c:pt idx="2">
                  <c:v>7.3390000000000004</c:v>
                </c:pt>
                <c:pt idx="3">
                  <c:v>3.226</c:v>
                </c:pt>
                <c:pt idx="4">
                  <c:v>12.121</c:v>
                </c:pt>
                <c:pt idx="5">
                  <c:v>8.4030000000000005</c:v>
                </c:pt>
                <c:pt idx="6">
                  <c:v>11.667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0-495C-9C36-44D268E04F19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box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FD70-495C-9C36-44D268E04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85115120"/>
        <c:axId val="185114728"/>
      </c:barChart>
      <c:catAx>
        <c:axId val="18511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114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511472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1851151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D-48C0-BEA6-F142312A2D3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59D-48C0-BEA6-F142312A2D35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59D-48C0-BEA6-F142312A2D35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59D-48C0-BEA6-F142312A2D35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9D-48C0-BEA6-F142312A2D3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59.633000000000003</c:v>
                </c:pt>
                <c:pt idx="1">
                  <c:v>37.615000000000002</c:v>
                </c:pt>
                <c:pt idx="2">
                  <c:v>2.7519999999999998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9D-48C0-BEA6-F142312A2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0-4E4D-AD9F-91211CE0F899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CB30-4E4D-AD9F-91211CE0F899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B30-4E4D-AD9F-91211CE0F899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CB30-4E4D-AD9F-91211CE0F899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30-4E4D-AD9F-91211CE0F8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41.935000000000002</c:v>
                </c:pt>
                <c:pt idx="1">
                  <c:v>53.762999999999998</c:v>
                </c:pt>
                <c:pt idx="2">
                  <c:v>4.3010000000000002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30-4E4D-AD9F-91211CE0F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A-472B-9794-2EA06E48EC86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AA8A-472B-9794-2EA06E48EC86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A8A-472B-9794-2EA06E48EC86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AA8A-472B-9794-2EA06E48EC86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8A-472B-9794-2EA06E48EC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21.212</c:v>
                </c:pt>
                <c:pt idx="1">
                  <c:v>69.697000000000003</c:v>
                </c:pt>
                <c:pt idx="2">
                  <c:v>9.0909999999999993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8A-472B-9794-2EA06E48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5-4BC5-AEC3-EE5FF6BE2ABD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4D95-4BC5-AEC3-EE5FF6BE2ABD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D95-4BC5-AEC3-EE5FF6BE2AB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4D95-4BC5-AEC3-EE5FF6BE2ABD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95-4BC5-AEC3-EE5FF6BE2A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37.814999999999998</c:v>
                </c:pt>
                <c:pt idx="1">
                  <c:v>61.344999999999999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95-4BC5-AEC3-EE5FF6BE2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A-4DE2-82D1-4716779193A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2B4A-4DE2-82D1-4716779193AA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2B4A-4DE2-82D1-4716779193AA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2B4A-4DE2-82D1-4716779193AA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4A-4DE2-82D1-4716779193A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38.332999999999998</c:v>
                </c:pt>
                <c:pt idx="1">
                  <c:v>56.667000000000002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4A-4DE2-82D1-47167791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7149985308758168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B-420B-840E-BB5BE361112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Evropský patentový úřad (EPO)</c:v>
                </c:pt>
                <c:pt idx="1">
                  <c:v>Úřad průmyslového vlastnictví (ÚPV)</c:v>
                </c:pt>
                <c:pt idx="2">
                  <c:v>Úřad Evropské unie pro duševní vlastnictví (EUIPO)</c:v>
                </c:pt>
                <c:pt idx="3">
                  <c:v>Světová organizace duševního vlastnictví (WIPO)</c:v>
                </c:pt>
                <c:pt idx="4">
                  <c:v>Enterprise Europe Network (EEN)</c:v>
                </c:pt>
                <c:pt idx="5">
                  <c:v>TMview/DesignView</c:v>
                </c:pt>
                <c:pt idx="6">
                  <c:v>ESPACENET</c:v>
                </c:pt>
                <c:pt idx="7">
                  <c:v>Žádné z uvedených pojmů neznám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64.262</c:v>
                </c:pt>
                <c:pt idx="1">
                  <c:v>58.360999999999997</c:v>
                </c:pt>
                <c:pt idx="2">
                  <c:v>36.720999999999997</c:v>
                </c:pt>
                <c:pt idx="3">
                  <c:v>28.852</c:v>
                </c:pt>
                <c:pt idx="4">
                  <c:v>8.8520000000000003</c:v>
                </c:pt>
                <c:pt idx="5">
                  <c:v>2.6230000000000002</c:v>
                </c:pt>
                <c:pt idx="6">
                  <c:v>2.2949999999999999</c:v>
                </c:pt>
                <c:pt idx="7">
                  <c:v>12.131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89569950244104E-2"/>
          <c:y val="6.1711679675300266E-2"/>
          <c:w val="0.64995222854514467"/>
          <c:h val="0.8765766406493994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0.98399999999999999</c:v>
                </c:pt>
                <c:pt idx="1">
                  <c:v>1.5309999999999999</c:v>
                </c:pt>
                <c:pt idx="2">
                  <c:v>0</c:v>
                </c:pt>
                <c:pt idx="3">
                  <c:v>1.075</c:v>
                </c:pt>
                <c:pt idx="4">
                  <c:v>3.03</c:v>
                </c:pt>
                <c:pt idx="5">
                  <c:v>0</c:v>
                </c:pt>
                <c:pt idx="6">
                  <c:v>1.667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0-495C-9C36-44D268E04F1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35.081000000000003</c:v>
                </c:pt>
                <c:pt idx="1">
                  <c:v>40.305999999999997</c:v>
                </c:pt>
                <c:pt idx="2">
                  <c:v>25.687999999999999</c:v>
                </c:pt>
                <c:pt idx="3">
                  <c:v>36.558999999999997</c:v>
                </c:pt>
                <c:pt idx="4">
                  <c:v>39.393999999999998</c:v>
                </c:pt>
                <c:pt idx="5">
                  <c:v>28.570999999999998</c:v>
                </c:pt>
                <c:pt idx="6">
                  <c:v>43.332999999999998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0-495C-9C36-44D268E04F1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ED6737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33.115000000000002</c:v>
                </c:pt>
                <c:pt idx="1">
                  <c:v>31.123000000000001</c:v>
                </c:pt>
                <c:pt idx="2">
                  <c:v>36.697000000000003</c:v>
                </c:pt>
                <c:pt idx="3">
                  <c:v>34.408999999999999</c:v>
                </c:pt>
                <c:pt idx="4">
                  <c:v>30.302999999999997</c:v>
                </c:pt>
                <c:pt idx="5">
                  <c:v>35.293999999999997</c:v>
                </c:pt>
                <c:pt idx="6">
                  <c:v>28.334000000000003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0-495C-9C36-44D268E04F19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95C3FF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18.689</c:v>
                </c:pt>
                <c:pt idx="1">
                  <c:v>14.795999999999999</c:v>
                </c:pt>
                <c:pt idx="2">
                  <c:v>25.687999999999999</c:v>
                </c:pt>
                <c:pt idx="3">
                  <c:v>22.581</c:v>
                </c:pt>
                <c:pt idx="4">
                  <c:v>9.0909999999999993</c:v>
                </c:pt>
                <c:pt idx="5">
                  <c:v>21.849</c:v>
                </c:pt>
                <c:pt idx="6">
                  <c:v>11.667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0-495C-9C36-44D268E04F19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6.23</c:v>
                </c:pt>
                <c:pt idx="1">
                  <c:v>5.6120000000000001</c:v>
                </c:pt>
                <c:pt idx="2">
                  <c:v>7.3390000000000004</c:v>
                </c:pt>
                <c:pt idx="3">
                  <c:v>3.226</c:v>
                </c:pt>
                <c:pt idx="4">
                  <c:v>3.03</c:v>
                </c:pt>
                <c:pt idx="5">
                  <c:v>8.4030000000000005</c:v>
                </c:pt>
                <c:pt idx="6">
                  <c:v>8.3330000000000002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0-495C-9C36-44D268E04F1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fld id="{B61B690A-664C-46C5-810A-5ED6198B11F5}" type="VALUE">
                      <a: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rPr>
                      <a:pPr algn="ctr">
                        <a:defRPr lang="en-US" sz="11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70-495C-9C36-44D268E04F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5.9020000000000001</c:v>
                </c:pt>
                <c:pt idx="1">
                  <c:v>6.633</c:v>
                </c:pt>
                <c:pt idx="2">
                  <c:v>4.5869999999999997</c:v>
                </c:pt>
                <c:pt idx="3">
                  <c:v>2.1509999999999998</c:v>
                </c:pt>
                <c:pt idx="4">
                  <c:v>15.151999999999999</c:v>
                </c:pt>
                <c:pt idx="5">
                  <c:v>5.8819999999999997</c:v>
                </c:pt>
                <c:pt idx="6">
                  <c:v>6.6669999999999998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0-495C-9C36-44D268E04F19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box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FD70-495C-9C36-44D268E04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85115120"/>
        <c:axId val="185114728"/>
      </c:barChart>
      <c:catAx>
        <c:axId val="18511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114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511472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1851151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Přečetl/a jsem si o nich na internetu</c:v>
                </c:pt>
                <c:pt idx="1">
                  <c:v>Informován/upozorněn obchodním poradcem (účetním,</c:v>
                </c:pt>
                <c:pt idx="2">
                  <c:v>Ve škole / při studiu</c:v>
                </c:pt>
                <c:pt idx="3">
                  <c:v>Informován/varován přítelem/kolegou</c:v>
                </c:pt>
                <c:pt idx="4">
                  <c:v>Z tohoto dotazníku</c:v>
                </c:pt>
                <c:pt idx="5">
                  <c:v>Četl/a jsem časopis/knihu/noviny</c:v>
                </c:pt>
                <c:pt idx="6">
                  <c:v>Obdržel dopis, ve kterém se uvádí, že jsem porušil jejich</c:v>
                </c:pt>
                <c:pt idx="7">
                  <c:v>Někdo mě okopíroval</c:v>
                </c:pt>
                <c:pt idx="8">
                  <c:v>Jiné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33.442999999999998</c:v>
                </c:pt>
                <c:pt idx="1">
                  <c:v>23.606999999999999</c:v>
                </c:pt>
                <c:pt idx="2">
                  <c:v>15.41</c:v>
                </c:pt>
                <c:pt idx="3">
                  <c:v>9.5079999999999991</c:v>
                </c:pt>
                <c:pt idx="4">
                  <c:v>8.1969999999999992</c:v>
                </c:pt>
                <c:pt idx="5">
                  <c:v>4.9180000000000001</c:v>
                </c:pt>
                <c:pt idx="6">
                  <c:v>1.639</c:v>
                </c:pt>
                <c:pt idx="7">
                  <c:v>1.3109999999999999</c:v>
                </c:pt>
                <c:pt idx="8">
                  <c:v>1.9670000000000001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89569950244104E-2"/>
          <c:y val="6.1711679675300266E-2"/>
          <c:w val="0.64995222854514467"/>
          <c:h val="0.8765766406493994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FD70-495C-9C36-44D268E04F1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2.6230000000000002</c:v>
                </c:pt>
                <c:pt idx="1">
                  <c:v>2.5510000000000002</c:v>
                </c:pt>
                <c:pt idx="2">
                  <c:v>2.7519999999999998</c:v>
                </c:pt>
                <c:pt idx="3">
                  <c:v>2.1509999999999998</c:v>
                </c:pt>
                <c:pt idx="4">
                  <c:v>3.03</c:v>
                </c:pt>
                <c:pt idx="5">
                  <c:v>1.681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0-495C-9C36-44D268E04F1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ED6737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7.2130000000000001</c:v>
                </c:pt>
                <c:pt idx="1">
                  <c:v>8.673</c:v>
                </c:pt>
                <c:pt idx="2">
                  <c:v>4.5869999999999997</c:v>
                </c:pt>
                <c:pt idx="3">
                  <c:v>6.452</c:v>
                </c:pt>
                <c:pt idx="4">
                  <c:v>3.03</c:v>
                </c:pt>
                <c:pt idx="5">
                  <c:v>9.2439999999999998</c:v>
                </c:pt>
                <c:pt idx="6">
                  <c:v>6.6669999999999998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0-495C-9C36-44D268E04F19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95C3FF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24.262</c:v>
                </c:pt>
                <c:pt idx="1">
                  <c:v>25.510999999999999</c:v>
                </c:pt>
                <c:pt idx="2">
                  <c:v>22.018000000000001</c:v>
                </c:pt>
                <c:pt idx="3">
                  <c:v>25.806000000000001</c:v>
                </c:pt>
                <c:pt idx="4">
                  <c:v>48.484999999999999</c:v>
                </c:pt>
                <c:pt idx="5">
                  <c:v>19.327999999999999</c:v>
                </c:pt>
                <c:pt idx="6">
                  <c:v>18.332999999999998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0-495C-9C36-44D268E04F19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37.048999999999999</c:v>
                </c:pt>
                <c:pt idx="1">
                  <c:v>38.776000000000003</c:v>
                </c:pt>
                <c:pt idx="2">
                  <c:v>33.945</c:v>
                </c:pt>
                <c:pt idx="3">
                  <c:v>44.085999999999999</c:v>
                </c:pt>
                <c:pt idx="4">
                  <c:v>27.273</c:v>
                </c:pt>
                <c:pt idx="5">
                  <c:v>31.933</c:v>
                </c:pt>
                <c:pt idx="6">
                  <c:v>41.667000000000002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0-495C-9C36-44D268E04F1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fld id="{B61B690A-664C-46C5-810A-5ED6198B11F5}" type="VALUE">
                      <a: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rPr>
                      <a:pPr algn="ctr">
                        <a:defRPr lang="en-US" sz="11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70-495C-9C36-44D268E04F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28.852</c:v>
                </c:pt>
                <c:pt idx="1">
                  <c:v>24.49</c:v>
                </c:pt>
                <c:pt idx="2">
                  <c:v>36.697000000000003</c:v>
                </c:pt>
                <c:pt idx="3">
                  <c:v>21.504999999999999</c:v>
                </c:pt>
                <c:pt idx="4">
                  <c:v>18.181999999999999</c:v>
                </c:pt>
                <c:pt idx="5">
                  <c:v>37.814999999999998</c:v>
                </c:pt>
                <c:pt idx="6">
                  <c:v>28.332999999999998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0-495C-9C36-44D268E04F19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box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FD70-495C-9C36-44D268E04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85115120"/>
        <c:axId val="185114728"/>
      </c:barChart>
      <c:catAx>
        <c:axId val="18511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114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511472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1851151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87722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2D0F-4A47-9F7C-B3BF477E5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30.82</c:v>
                </c:pt>
                <c:pt idx="1">
                  <c:v>61.311</c:v>
                </c:pt>
                <c:pt idx="2">
                  <c:v>7.8689999999999998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Obecné vyhledávání na internetu (např. pomocí Google)</c:v>
                </c:pt>
                <c:pt idx="1">
                  <c:v>Banka</c:v>
                </c:pt>
                <c:pt idx="2">
                  <c:v>Účetní</c:v>
                </c:pt>
                <c:pt idx="3">
                  <c:v>Univerzita/vysoká škola</c:v>
                </c:pt>
                <c:pt idx="4">
                  <c:v>Obchodní komora</c:v>
                </c:pt>
                <c:pt idx="5">
                  <c:v>Průmyslová sdružení</c:v>
                </c:pt>
                <c:pt idx="6">
                  <c:v>Agentura pro podnikání a inovace</c:v>
                </c:pt>
                <c:pt idx="7">
                  <c:v>Vládní instituce (Jiné než Úřad duševního vlastnictví)</c:v>
                </c:pt>
                <c:pt idx="8">
                  <c:v>Patentový/právní zástupce</c:v>
                </c:pt>
                <c:pt idx="9">
                  <c:v>Úřad průmyslového vlastnictví</c:v>
                </c:pt>
                <c:pt idx="10">
                  <c:v>Místní centrum (např. RIS3)</c:v>
                </c:pt>
                <c:pt idx="11">
                  <c:v>Akcelerátor</c:v>
                </c:pt>
                <c:pt idx="12">
                  <c:v>Stránky Evropského patentového úřadu, Úřadu Evropské unie pro duševní vlastnictví nebo Světové organizace duševního vlastnictví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47.213000000000001</c:v>
                </c:pt>
                <c:pt idx="1">
                  <c:v>33.442999999999998</c:v>
                </c:pt>
                <c:pt idx="2">
                  <c:v>26.556999999999999</c:v>
                </c:pt>
                <c:pt idx="3">
                  <c:v>20</c:v>
                </c:pt>
                <c:pt idx="4">
                  <c:v>17.704999999999998</c:v>
                </c:pt>
                <c:pt idx="5">
                  <c:v>15.41</c:v>
                </c:pt>
                <c:pt idx="6">
                  <c:v>12.459</c:v>
                </c:pt>
                <c:pt idx="7">
                  <c:v>11.475</c:v>
                </c:pt>
                <c:pt idx="8">
                  <c:v>8.5250000000000004</c:v>
                </c:pt>
                <c:pt idx="9">
                  <c:v>7.8689999999999998</c:v>
                </c:pt>
                <c:pt idx="10">
                  <c:v>5.5739999999999998</c:v>
                </c:pt>
                <c:pt idx="11">
                  <c:v>3.9340000000000002</c:v>
                </c:pt>
                <c:pt idx="12">
                  <c:v>3.9340000000000002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E-4D5E-BECB-F8FC203E8D2D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8F0E-4D5E-BECB-F8FC203E8D2D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8F0E-4D5E-BECB-F8FC203E8D2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8F0E-4D5E-BECB-F8FC203E8D2D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E-4D5E-BECB-F8FC203E8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20.917999999999999</c:v>
                </c:pt>
                <c:pt idx="1">
                  <c:v>70.408000000000001</c:v>
                </c:pt>
                <c:pt idx="2">
                  <c:v>8.673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0E-4D5E-BECB-F8FC203E8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8-4B3A-8C1D-8632A784BA6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F08-4B3A-8C1D-8632A784BA63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F08-4B3A-8C1D-8632A784BA63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6F08-4B3A-8C1D-8632A784BA63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08-4B3A-8C1D-8632A784BA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48.624000000000002</c:v>
                </c:pt>
                <c:pt idx="1">
                  <c:v>44.954000000000001</c:v>
                </c:pt>
                <c:pt idx="2">
                  <c:v>6.4219999999999997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08-4B3A-8C1D-8632A784B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A-4681-9BBA-C2968C418C8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2B6A-4681-9BBA-C2968C418C83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2B6A-4681-9BBA-C2968C418C83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2B6A-4681-9BBA-C2968C418C83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6A-4681-9BBA-C2968C418C8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35.484000000000002</c:v>
                </c:pt>
                <c:pt idx="1">
                  <c:v>58.064999999999998</c:v>
                </c:pt>
                <c:pt idx="2">
                  <c:v>6.452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6A-4681-9BBA-C2968C418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1-4664-81ED-39B7FD4DD34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9201-4664-81ED-39B7FD4DD34F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201-4664-81ED-39B7FD4DD34F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9201-4664-81ED-39B7FD4DD34F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01-4664-81ED-39B7FD4DD34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36.363999999999997</c:v>
                </c:pt>
                <c:pt idx="1">
                  <c:v>63.636000000000003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01-4664-81ED-39B7FD4DD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9-4E1C-A15F-A06721B31FF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61C9-4E1C-A15F-A06721B31FF1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1C9-4E1C-A15F-A06721B31FF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61C9-4E1C-A15F-A06721B31FF1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C9-4E1C-A15F-A06721B31FF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25.21</c:v>
                </c:pt>
                <c:pt idx="1">
                  <c:v>66.387</c:v>
                </c:pt>
                <c:pt idx="2">
                  <c:v>8.4030000000000005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C9-4E1C-A15F-A06721B31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5-4148-8ADD-0EDB7C552E1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94B5-4148-8ADD-0EDB7C552E13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4B5-4148-8ADD-0EDB7C552E13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94B5-4148-8ADD-0EDB7C552E13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B5-4148-8ADD-0EDB7C552E1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31.667000000000002</c:v>
                </c:pt>
                <c:pt idx="1">
                  <c:v>55</c:v>
                </c:pt>
                <c:pt idx="2">
                  <c:v>13.333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B5-4148-8ADD-0EDB7C552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Ochranné známky EU</c:v>
                </c:pt>
                <c:pt idx="1">
                  <c:v>Národní ochranné známky</c:v>
                </c:pt>
                <c:pt idx="2">
                  <c:v>Užitné vzory</c:v>
                </c:pt>
                <c:pt idx="3">
                  <c:v>Patenty</c:v>
                </c:pt>
                <c:pt idx="4">
                  <c:v>Národní zapsané průmyslové vzory</c:v>
                </c:pt>
                <c:pt idx="5">
                  <c:v>Další alternativní opatření ochrany, jako jsou doménová jména</c:v>
                </c:pt>
                <c:pt idx="6">
                  <c:v>Zapsané průmyslové vzory Společenství</c:v>
                </c:pt>
                <c:pt idx="7">
                  <c:v>Šlechtitelská práva/odrůdová práva</c:v>
                </c:pt>
                <c:pt idx="8">
                  <c:v>Nevím (bez odpovědi)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43.616999999999997</c:v>
                </c:pt>
                <c:pt idx="1">
                  <c:v>39.362000000000002</c:v>
                </c:pt>
                <c:pt idx="2">
                  <c:v>38.298000000000002</c:v>
                </c:pt>
                <c:pt idx="3">
                  <c:v>28.722999999999999</c:v>
                </c:pt>
                <c:pt idx="4">
                  <c:v>21.277000000000001</c:v>
                </c:pt>
                <c:pt idx="5">
                  <c:v>14.894</c:v>
                </c:pt>
                <c:pt idx="6">
                  <c:v>5.319</c:v>
                </c:pt>
                <c:pt idx="7">
                  <c:v>2.1280000000000001</c:v>
                </c:pt>
                <c:pt idx="8">
                  <c:v>1.0640000000000001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6D5-4E68-900A-885855ED44F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D5-4E68-900A-885855ED44F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Obchodní tajemství</c:v>
                </c:pt>
                <c:pt idx="1">
                  <c:v>Autorská práva</c:v>
                </c:pt>
                <c:pt idx="2">
                  <c:v>Práva k databázím</c:v>
                </c:pt>
                <c:pt idx="3">
                  <c:v>Nezapsaná práva k průmyslovým vzorům</c:v>
                </c:pt>
                <c:pt idx="4">
                  <c:v>Žádné z uvedených</c:v>
                </c:pt>
                <c:pt idx="5">
                  <c:v>Nevím (bez odpovědi)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52.128</c:v>
                </c:pt>
                <c:pt idx="1">
                  <c:v>50</c:v>
                </c:pt>
                <c:pt idx="2">
                  <c:v>25.532</c:v>
                </c:pt>
                <c:pt idx="3">
                  <c:v>19.149000000000001</c:v>
                </c:pt>
                <c:pt idx="4">
                  <c:v>13.83</c:v>
                </c:pt>
                <c:pt idx="5">
                  <c:v>3.1909999999999998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87722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2D0F-4A47-9F7C-B3BF477E5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30.492000000000001</c:v>
                </c:pt>
                <c:pt idx="1">
                  <c:v>58.689</c:v>
                </c:pt>
                <c:pt idx="2">
                  <c:v>10.82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F-43B8-B448-F559EE4D91B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04F-43B8-B448-F559EE4D91B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04F-43B8-B448-F559EE4D91B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04F-43B8-B448-F559EE4D91B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4F-43B8-B448-F559EE4D91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20.408000000000001</c:v>
                </c:pt>
                <c:pt idx="1">
                  <c:v>67.346999999999994</c:v>
                </c:pt>
                <c:pt idx="2">
                  <c:v>12.244999999999999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F-43B8-B448-F559EE4D9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10477490358815482"/>
          <c:w val="0.97882304199201853"/>
          <c:h val="0.77451625024875936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1.2350000000000001</c:v>
                </c:pt>
                <c:pt idx="5">
                  <c:v>0</c:v>
                </c:pt>
                <c:pt idx="6">
                  <c:v>0</c:v>
                </c:pt>
                <c:pt idx="7">
                  <c:v>0.98</c:v>
                </c:pt>
                <c:pt idx="8">
                  <c:v>0</c:v>
                </c:pt>
                <c:pt idx="9">
                  <c:v>2.8570000000000002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F-4BD8-B21B-263A1C03A99B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6.5570000000000004</c:v>
                </c:pt>
                <c:pt idx="1">
                  <c:v>4.2549999999999999</c:v>
                </c:pt>
                <c:pt idx="2">
                  <c:v>5.2629999999999999</c:v>
                </c:pt>
                <c:pt idx="3">
                  <c:v>4.1669999999999998</c:v>
                </c:pt>
                <c:pt idx="4">
                  <c:v>7.407</c:v>
                </c:pt>
                <c:pt idx="5">
                  <c:v>6.944</c:v>
                </c:pt>
                <c:pt idx="6">
                  <c:v>0</c:v>
                </c:pt>
                <c:pt idx="7">
                  <c:v>8.8239999999999998</c:v>
                </c:pt>
                <c:pt idx="8">
                  <c:v>11.111000000000001</c:v>
                </c:pt>
                <c:pt idx="9">
                  <c:v>11.429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F-4BD8-B21B-263A1C03A99B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D8F-4BD8-B21B-263A1C03A99B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22.951000000000001</c:v>
                </c:pt>
                <c:pt idx="1">
                  <c:v>29.786999999999999</c:v>
                </c:pt>
                <c:pt idx="2">
                  <c:v>28.946999999999999</c:v>
                </c:pt>
                <c:pt idx="3">
                  <c:v>33.332999999999998</c:v>
                </c:pt>
                <c:pt idx="4">
                  <c:v>29.63</c:v>
                </c:pt>
                <c:pt idx="5">
                  <c:v>33.332999999999998</c:v>
                </c:pt>
                <c:pt idx="6">
                  <c:v>42.308</c:v>
                </c:pt>
                <c:pt idx="7">
                  <c:v>34.314</c:v>
                </c:pt>
                <c:pt idx="8">
                  <c:v>37.036999999999999</c:v>
                </c:pt>
                <c:pt idx="9">
                  <c:v>34.286000000000001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F-4BD8-B21B-263A1C03A99B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Sheet1!$B$6:$K$6</c:f>
              <c:numCache>
                <c:formatCode>General</c:formatCode>
                <c:ptCount val="10"/>
                <c:pt idx="0">
                  <c:v>44.262</c:v>
                </c:pt>
                <c:pt idx="1">
                  <c:v>48.936</c:v>
                </c:pt>
                <c:pt idx="2">
                  <c:v>55.262999999999998</c:v>
                </c:pt>
                <c:pt idx="3">
                  <c:v>37.5</c:v>
                </c:pt>
                <c:pt idx="4">
                  <c:v>46.914000000000001</c:v>
                </c:pt>
                <c:pt idx="5">
                  <c:v>50</c:v>
                </c:pt>
                <c:pt idx="6">
                  <c:v>26.922999999999998</c:v>
                </c:pt>
                <c:pt idx="7">
                  <c:v>46.078000000000003</c:v>
                </c:pt>
                <c:pt idx="8">
                  <c:v>37.036999999999999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F-4BD8-B21B-263A1C03A99B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8F-4BD8-B21B-263A1C03A99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8F-4BD8-B21B-263A1C03A99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8F-4BD8-B21B-263A1C03A99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Sheet1!$B$7:$K$7</c:f>
              <c:numCache>
                <c:formatCode>General</c:formatCode>
                <c:ptCount val="10"/>
                <c:pt idx="0">
                  <c:v>26.23</c:v>
                </c:pt>
                <c:pt idx="1">
                  <c:v>17.021000000000001</c:v>
                </c:pt>
                <c:pt idx="2">
                  <c:v>10.526</c:v>
                </c:pt>
                <c:pt idx="3">
                  <c:v>25</c:v>
                </c:pt>
                <c:pt idx="4">
                  <c:v>14.815</c:v>
                </c:pt>
                <c:pt idx="5">
                  <c:v>9.7219999999999995</c:v>
                </c:pt>
                <c:pt idx="6">
                  <c:v>30.768999999999998</c:v>
                </c:pt>
                <c:pt idx="7">
                  <c:v>9.8040000000000003</c:v>
                </c:pt>
                <c:pt idx="8">
                  <c:v>14.815</c:v>
                </c:pt>
                <c:pt idx="9">
                  <c:v>11.429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8F-4BD8-B21B-263A1C03A9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E-4EB3-96A7-6F7881CE78E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26E-4EB3-96A7-6F7881CE78E0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26E-4EB3-96A7-6F7881CE78E0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26E-4EB3-96A7-6F7881CE78E0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6E-4EB3-96A7-6F7881CE78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48.624000000000002</c:v>
                </c:pt>
                <c:pt idx="1">
                  <c:v>43.119</c:v>
                </c:pt>
                <c:pt idx="2">
                  <c:v>8.2569999999999997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6E-4EB3-96A7-6F7881CE7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4988-AB72-34DA3590C1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EBB-4988-AB72-34DA3590C1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EBB-4988-AB72-34DA3590C1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EBB-4988-AB72-34DA3590C1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BB-4988-AB72-34DA3590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37.634</c:v>
                </c:pt>
                <c:pt idx="1">
                  <c:v>54.838999999999999</c:v>
                </c:pt>
                <c:pt idx="2">
                  <c:v>7.5270000000000001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BB-4988-AB72-34DA3590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2-43BF-8970-B03680F1B2A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AF42-43BF-8970-B03680F1B2A2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F42-43BF-8970-B03680F1B2A2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AF42-43BF-8970-B03680F1B2A2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2-43BF-8970-B03680F1B2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27.273</c:v>
                </c:pt>
                <c:pt idx="1">
                  <c:v>60.606000000000002</c:v>
                </c:pt>
                <c:pt idx="2">
                  <c:v>12.121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42-43BF-8970-B03680F1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E-4272-81A4-D7C2FB893E7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95E-4272-81A4-D7C2FB893E7F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95E-4272-81A4-D7C2FB893E7F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95E-4272-81A4-D7C2FB893E7F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5E-4272-81A4-D7C2FB893E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30.251999999999999</c:v>
                </c:pt>
                <c:pt idx="1">
                  <c:v>60.503999999999998</c:v>
                </c:pt>
                <c:pt idx="2">
                  <c:v>9.2439999999999998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5E-4272-81A4-D7C2FB893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B-47F3-A001-70F2827344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1BB-47F3-A001-70F2827344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1BB-47F3-A001-70F2827344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1BB-47F3-A001-70F2827344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BB-47F3-A001-70F2827344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21.667000000000002</c:v>
                </c:pt>
                <c:pt idx="1">
                  <c:v>60</c:v>
                </c:pt>
                <c:pt idx="2">
                  <c:v>18.332999999999998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B-47F3-A001-70F28273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87722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2D0F-4A47-9F7C-B3BF477E5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36.066000000000003</c:v>
                </c:pt>
                <c:pt idx="1">
                  <c:v>52.459000000000003</c:v>
                </c:pt>
                <c:pt idx="2">
                  <c:v>11.475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F-43B8-B448-F559EE4D91B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04F-43B8-B448-F559EE4D91B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04F-43B8-B448-F559EE4D91B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04F-43B8-B448-F559EE4D91B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4F-43B8-B448-F559EE4D91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29.591999999999999</c:v>
                </c:pt>
                <c:pt idx="1">
                  <c:v>56.122</c:v>
                </c:pt>
                <c:pt idx="2">
                  <c:v>14.286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F-43B8-B448-F559EE4D9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E-4EB3-96A7-6F7881CE78E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26E-4EB3-96A7-6F7881CE78E0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26E-4EB3-96A7-6F7881CE78E0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26E-4EB3-96A7-6F7881CE78E0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6E-4EB3-96A7-6F7881CE78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47.706000000000003</c:v>
                </c:pt>
                <c:pt idx="1">
                  <c:v>45.872</c:v>
                </c:pt>
                <c:pt idx="2">
                  <c:v>6.4219999999999997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6E-4EB3-96A7-6F7881CE7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4988-AB72-34DA3590C1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EBB-4988-AB72-34DA3590C1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EBB-4988-AB72-34DA3590C1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EBB-4988-AB72-34DA3590C1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BB-4988-AB72-34DA3590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37.634</c:v>
                </c:pt>
                <c:pt idx="1">
                  <c:v>50.537999999999997</c:v>
                </c:pt>
                <c:pt idx="2">
                  <c:v>11.827999999999999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BB-4988-AB72-34DA3590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2-43BF-8970-B03680F1B2A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AF42-43BF-8970-B03680F1B2A2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F42-43BF-8970-B03680F1B2A2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AF42-43BF-8970-B03680F1B2A2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2-43BF-8970-B03680F1B2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27.273</c:v>
                </c:pt>
                <c:pt idx="1">
                  <c:v>63.636000000000003</c:v>
                </c:pt>
                <c:pt idx="2">
                  <c:v>9.0909999999999993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42-43BF-8970-B03680F1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B5-4124-981A-D3244BD8B8F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Výrobky či služby, které nabízíme</c:v>
                </c:pt>
                <c:pt idx="1">
                  <c:v>Procesy</c:v>
                </c:pt>
                <c:pt idx="2">
                  <c:v>Organizační změny</c:v>
                </c:pt>
                <c:pt idx="3">
                  <c:v>Marketingové změny</c:v>
                </c:pt>
                <c:pt idx="4">
                  <c:v>Další (Uveďte, prosím, jaké)</c:v>
                </c:pt>
                <c:pt idx="5">
                  <c:v>Nevím (bez odpovědi)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56.720999999999997</c:v>
                </c:pt>
                <c:pt idx="1">
                  <c:v>45.902000000000001</c:v>
                </c:pt>
                <c:pt idx="2">
                  <c:v>45.573999999999998</c:v>
                </c:pt>
                <c:pt idx="3">
                  <c:v>28.196999999999999</c:v>
                </c:pt>
                <c:pt idx="4">
                  <c:v>1.3109999999999999</c:v>
                </c:pt>
                <c:pt idx="5">
                  <c:v>8.1969999999999992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E-4272-81A4-D7C2FB893E7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95E-4272-81A4-D7C2FB893E7F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95E-4272-81A4-D7C2FB893E7F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95E-4272-81A4-D7C2FB893E7F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5E-4272-81A4-D7C2FB893E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36.975000000000001</c:v>
                </c:pt>
                <c:pt idx="1">
                  <c:v>53.781999999999996</c:v>
                </c:pt>
                <c:pt idx="2">
                  <c:v>9.2439999999999998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5E-4272-81A4-D7C2FB893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B-47F3-A001-70F2827344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1BB-47F3-A001-70F2827344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1BB-47F3-A001-70F2827344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1BB-47F3-A001-70F2827344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BB-47F3-A001-70F2827344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36.667000000000002</c:v>
                </c:pt>
                <c:pt idx="1">
                  <c:v>46.667000000000002</c:v>
                </c:pt>
                <c:pt idx="2">
                  <c:v>16.667000000000002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B-47F3-A001-70F28273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Zpětná vazba od zákazníků</c:v>
                </c:pt>
                <c:pt idx="1">
                  <c:v>Nesleduji trh</c:v>
                </c:pt>
                <c:pt idx="2">
                  <c:v>Spoléhám se na náhodné informace, které získávám od svých obchodních partnerů</c:v>
                </c:pt>
                <c:pt idx="3">
                  <c:v>Systematické monitorování zadávám specializované externí společnosti.</c:v>
                </c:pt>
                <c:pt idx="4">
                  <c:v>Spoléhám se na externí poradce</c:v>
                </c:pt>
                <c:pt idx="5">
                  <c:v>Mám osobu/oddělení, které se věnuje systematickému sledování využívání mého duševního vlastnictví.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33.115000000000002</c:v>
                </c:pt>
                <c:pt idx="1">
                  <c:v>27.541</c:v>
                </c:pt>
                <c:pt idx="2">
                  <c:v>25.574000000000002</c:v>
                </c:pt>
                <c:pt idx="3">
                  <c:v>15.738</c:v>
                </c:pt>
                <c:pt idx="4">
                  <c:v>11.475</c:v>
                </c:pt>
                <c:pt idx="5">
                  <c:v>9.5079999999999991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87722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2D0F-4A47-9F7C-B3BF477E5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9.8360000000000003</c:v>
                </c:pt>
                <c:pt idx="1">
                  <c:v>75.41</c:v>
                </c:pt>
                <c:pt idx="2">
                  <c:v>14.754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F-43B8-B448-F559EE4D91B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04F-43B8-B448-F559EE4D91B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04F-43B8-B448-F559EE4D91B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04F-43B8-B448-F559EE4D91B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4F-43B8-B448-F559EE4D91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9.1839999999999993</c:v>
                </c:pt>
                <c:pt idx="1">
                  <c:v>73.98</c:v>
                </c:pt>
                <c:pt idx="2">
                  <c:v>16.837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F-43B8-B448-F559EE4D9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E-4EB3-96A7-6F7881CE78E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26E-4EB3-96A7-6F7881CE78E0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26E-4EB3-96A7-6F7881CE78E0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26E-4EB3-96A7-6F7881CE78E0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6E-4EB3-96A7-6F7881CE78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11.009</c:v>
                </c:pt>
                <c:pt idx="1">
                  <c:v>77.981999999999999</c:v>
                </c:pt>
                <c:pt idx="2">
                  <c:v>11.009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6E-4EB3-96A7-6F7881CE7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4988-AB72-34DA3590C1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EBB-4988-AB72-34DA3590C1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EBB-4988-AB72-34DA3590C1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EBB-4988-AB72-34DA3590C1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BB-4988-AB72-34DA3590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10.753</c:v>
                </c:pt>
                <c:pt idx="1">
                  <c:v>75.269000000000005</c:v>
                </c:pt>
                <c:pt idx="2">
                  <c:v>13.978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BB-4988-AB72-34DA3590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2-43BF-8970-B03680F1B2A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AF42-43BF-8970-B03680F1B2A2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F42-43BF-8970-B03680F1B2A2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AF42-43BF-8970-B03680F1B2A2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2-43BF-8970-B03680F1B2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15.151999999999999</c:v>
                </c:pt>
                <c:pt idx="1">
                  <c:v>69.697000000000003</c:v>
                </c:pt>
                <c:pt idx="2">
                  <c:v>15.151999999999999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42-43BF-8970-B03680F1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E-4272-81A4-D7C2FB893E7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95E-4272-81A4-D7C2FB893E7F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95E-4272-81A4-D7C2FB893E7F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95E-4272-81A4-D7C2FB893E7F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5E-4272-81A4-D7C2FB893E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8.4030000000000005</c:v>
                </c:pt>
                <c:pt idx="1">
                  <c:v>74.790000000000006</c:v>
                </c:pt>
                <c:pt idx="2">
                  <c:v>16.806999999999999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5E-4272-81A4-D7C2FB893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B-47F3-A001-70F2827344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1BB-47F3-A001-70F2827344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1BB-47F3-A001-70F2827344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1BB-47F3-A001-70F2827344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BB-47F3-A001-70F2827344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8.3330000000000002</c:v>
                </c:pt>
                <c:pt idx="1">
                  <c:v>80</c:v>
                </c:pt>
                <c:pt idx="2">
                  <c:v>11.667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B-47F3-A001-70F28273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1872885502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C9-4AB8-969A-E75B86AC243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Důvěrnost (obchodní tajemství)</c:v>
                </c:pt>
                <c:pt idx="1">
                  <c:v>Název/názvy internetové domény</c:v>
                </c:pt>
                <c:pt idx="2">
                  <c:v>Ochranná známka</c:v>
                </c:pt>
                <c:pt idx="3">
                  <c:v>Autorská práva</c:v>
                </c:pt>
                <c:pt idx="4">
                  <c:v>Design</c:v>
                </c:pt>
                <c:pt idx="5">
                  <c:v>Práva k databázím</c:v>
                </c:pt>
                <c:pt idx="6">
                  <c:v>Patent</c:v>
                </c:pt>
                <c:pt idx="7">
                  <c:v>Užitný vzor</c:v>
                </c:pt>
                <c:pt idx="8">
                  <c:v>Zeměpisné označení</c:v>
                </c:pt>
                <c:pt idx="9">
                  <c:v>Složitost konstrukce výrobku</c:v>
                </c:pt>
                <c:pt idx="10">
                  <c:v>Doba uvedení na trh</c:v>
                </c:pt>
                <c:pt idx="11">
                  <c:v>Využití mých doplňkových aktiv (výroba, realizace nebo marketing)</c:v>
                </c:pt>
                <c:pt idx="12">
                  <c:v>Šlechtitelské právo/odrůdové právo</c:v>
                </c:pt>
                <c:pt idx="13">
                  <c:v>Moje společnost nepřijímá žádná opatření na ochranu svých inovačních výstupů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32.131</c:v>
                </c:pt>
                <c:pt idx="1">
                  <c:v>28.524999999999999</c:v>
                </c:pt>
                <c:pt idx="2">
                  <c:v>26.885000000000002</c:v>
                </c:pt>
                <c:pt idx="3">
                  <c:v>20</c:v>
                </c:pt>
                <c:pt idx="4">
                  <c:v>16.721</c:v>
                </c:pt>
                <c:pt idx="5">
                  <c:v>14.098000000000001</c:v>
                </c:pt>
                <c:pt idx="6">
                  <c:v>11.148</c:v>
                </c:pt>
                <c:pt idx="7">
                  <c:v>8.1969999999999992</c:v>
                </c:pt>
                <c:pt idx="8">
                  <c:v>7.8689999999999998</c:v>
                </c:pt>
                <c:pt idx="9">
                  <c:v>6.8849999999999998</c:v>
                </c:pt>
                <c:pt idx="10">
                  <c:v>6.8849999999999998</c:v>
                </c:pt>
                <c:pt idx="11">
                  <c:v>5.2460000000000004</c:v>
                </c:pt>
                <c:pt idx="12">
                  <c:v>2.6230000000000002</c:v>
                </c:pt>
                <c:pt idx="13">
                  <c:v>17.704999999999998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87722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2D0F-4A47-9F7C-B3BF477E5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20.984000000000002</c:v>
                </c:pt>
                <c:pt idx="1">
                  <c:v>74.097999999999999</c:v>
                </c:pt>
                <c:pt idx="2">
                  <c:v>4.9180000000000001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F-43B8-B448-F559EE4D91B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04F-43B8-B448-F559EE4D91B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04F-43B8-B448-F559EE4D91B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04F-43B8-B448-F559EE4D91B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4F-43B8-B448-F559EE4D91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12.755000000000001</c:v>
                </c:pt>
                <c:pt idx="1">
                  <c:v>81.122</c:v>
                </c:pt>
                <c:pt idx="2">
                  <c:v>6.1219999999999999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F-43B8-B448-F559EE4D9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E-4EB3-96A7-6F7881CE78E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26E-4EB3-96A7-6F7881CE78E0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26E-4EB3-96A7-6F7881CE78E0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26E-4EB3-96A7-6F7881CE78E0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6E-4EB3-96A7-6F7881CE78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35.78</c:v>
                </c:pt>
                <c:pt idx="1">
                  <c:v>61.468000000000004</c:v>
                </c:pt>
                <c:pt idx="2">
                  <c:v>2.7519999999999998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6E-4EB3-96A7-6F7881CE7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4988-AB72-34DA3590C1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EBB-4988-AB72-34DA3590C1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EBB-4988-AB72-34DA3590C1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EBB-4988-AB72-34DA3590C1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BB-4988-AB72-34DA3590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24.731000000000002</c:v>
                </c:pt>
                <c:pt idx="1">
                  <c:v>73.117999999999995</c:v>
                </c:pt>
                <c:pt idx="2">
                  <c:v>2.1509999999999998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BB-4988-AB72-34DA3590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2-43BF-8970-B03680F1B2A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AF42-43BF-8970-B03680F1B2A2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F42-43BF-8970-B03680F1B2A2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AF42-43BF-8970-B03680F1B2A2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2-43BF-8970-B03680F1B2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12.121</c:v>
                </c:pt>
                <c:pt idx="1">
                  <c:v>75.757999999999996</c:v>
                </c:pt>
                <c:pt idx="2">
                  <c:v>12.121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42-43BF-8970-B03680F1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E-4272-81A4-D7C2FB893E7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95E-4272-81A4-D7C2FB893E7F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95E-4272-81A4-D7C2FB893E7F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95E-4272-81A4-D7C2FB893E7F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5E-4272-81A4-D7C2FB893E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18.486999999999998</c:v>
                </c:pt>
                <c:pt idx="1">
                  <c:v>76.471000000000004</c:v>
                </c:pt>
                <c:pt idx="2">
                  <c:v>5.0419999999999998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5E-4272-81A4-D7C2FB893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B-47F3-A001-70F28273440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1BB-47F3-A001-70F28273440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1BB-47F3-A001-70F28273440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1BB-47F3-A001-70F28273440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BB-47F3-A001-70F2827344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B-47F3-A001-70F28273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89569950244104E-2"/>
          <c:y val="6.1711679675300266E-2"/>
          <c:w val="0.64995222854514467"/>
          <c:h val="0.8765766406493994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5.2460000000000004</c:v>
                </c:pt>
                <c:pt idx="1">
                  <c:v>6.633</c:v>
                </c:pt>
                <c:pt idx="2">
                  <c:v>2.7519999999999998</c:v>
                </c:pt>
                <c:pt idx="3">
                  <c:v>3.226</c:v>
                </c:pt>
                <c:pt idx="4">
                  <c:v>15.151999999999999</c:v>
                </c:pt>
                <c:pt idx="5">
                  <c:v>1.681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0-495C-9C36-44D268E04F1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19.672000000000001</c:v>
                </c:pt>
                <c:pt idx="1">
                  <c:v>21.939</c:v>
                </c:pt>
                <c:pt idx="2">
                  <c:v>15.596</c:v>
                </c:pt>
                <c:pt idx="3">
                  <c:v>17.204000000000001</c:v>
                </c:pt>
                <c:pt idx="4">
                  <c:v>18.181999999999999</c:v>
                </c:pt>
                <c:pt idx="5">
                  <c:v>24.37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0-495C-9C36-44D268E04F1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ED6737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55.738</c:v>
                </c:pt>
                <c:pt idx="1">
                  <c:v>57.143000000000001</c:v>
                </c:pt>
                <c:pt idx="2">
                  <c:v>53.210999999999999</c:v>
                </c:pt>
                <c:pt idx="3">
                  <c:v>53.762999999999998</c:v>
                </c:pt>
                <c:pt idx="4">
                  <c:v>63.636000000000003</c:v>
                </c:pt>
                <c:pt idx="5">
                  <c:v>52.941000000000003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0-495C-9C36-44D268E04F19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D9D9D9"/>
            </a:solidFill>
            <a:ln w="22355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FD70-495C-9C36-44D268E04F19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4.2619999999999996</c:v>
                </c:pt>
                <c:pt idx="1">
                  <c:v>5.1020000000000003</c:v>
                </c:pt>
                <c:pt idx="2">
                  <c:v>2.7519999999999998</c:v>
                </c:pt>
                <c:pt idx="3">
                  <c:v>4.3010000000000002</c:v>
                </c:pt>
                <c:pt idx="4">
                  <c:v>0</c:v>
                </c:pt>
                <c:pt idx="5">
                  <c:v>4.202</c:v>
                </c:pt>
                <c:pt idx="6">
                  <c:v>6.6669999999999998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0-495C-9C36-44D268E04F1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fld id="{B61B690A-664C-46C5-810A-5ED6198B11F5}" type="VALUE">
                      <a:rPr lang="en-US"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</a:rPr>
                      <a:pPr algn="ctr">
                        <a:defRPr lang="en-US" sz="11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70-495C-9C36-44D268E04F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15.082000000000001</c:v>
                </c:pt>
                <c:pt idx="1">
                  <c:v>9.1839999999999993</c:v>
                </c:pt>
                <c:pt idx="2">
                  <c:v>25.687999999999999</c:v>
                </c:pt>
                <c:pt idx="3">
                  <c:v>21.504999999999999</c:v>
                </c:pt>
                <c:pt idx="4">
                  <c:v>3.03</c:v>
                </c:pt>
                <c:pt idx="5">
                  <c:v>16.806999999999999</c:v>
                </c:pt>
                <c:pt idx="6">
                  <c:v>8.3330000000000002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0-495C-9C36-44D268E04F19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box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FD70-495C-9C36-44D268E04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85115120"/>
        <c:axId val="185114728"/>
      </c:barChart>
      <c:catAx>
        <c:axId val="18511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114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511472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1851151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7AB-4982-9AF1-DA526116AE7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Národní ochranné známky</c:v>
                </c:pt>
                <c:pt idx="1">
                  <c:v>Ochranné známky EU</c:v>
                </c:pt>
                <c:pt idx="2">
                  <c:v>Užitné vzory</c:v>
                </c:pt>
                <c:pt idx="3">
                  <c:v>Patenty</c:v>
                </c:pt>
                <c:pt idx="4">
                  <c:v>Národní zapsané průmyslové vzory</c:v>
                </c:pt>
                <c:pt idx="5">
                  <c:v>Další ochranná opatření, např. doménová jména</c:v>
                </c:pt>
                <c:pt idx="6">
                  <c:v>Zapsané průmyslové vzory Společenství</c:v>
                </c:pt>
                <c:pt idx="7">
                  <c:v>Šlechtitelská práva/odrůdová práva</c:v>
                </c:pt>
                <c:pt idx="8">
                  <c:v>Odborníka jsme nevyužili</c:v>
                </c:pt>
                <c:pt idx="9">
                  <c:v>Nevím (bez odpovědi)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43.616999999999997</c:v>
                </c:pt>
                <c:pt idx="1">
                  <c:v>39.362000000000002</c:v>
                </c:pt>
                <c:pt idx="2">
                  <c:v>36.17</c:v>
                </c:pt>
                <c:pt idx="3">
                  <c:v>27.66</c:v>
                </c:pt>
                <c:pt idx="4">
                  <c:v>14.894</c:v>
                </c:pt>
                <c:pt idx="5">
                  <c:v>7.4470000000000001</c:v>
                </c:pt>
                <c:pt idx="6">
                  <c:v>5.319</c:v>
                </c:pt>
                <c:pt idx="7">
                  <c:v>3.1909999999999998</c:v>
                </c:pt>
                <c:pt idx="8">
                  <c:v>2.1280000000000001</c:v>
                </c:pt>
                <c:pt idx="9">
                  <c:v>1.0640000000000001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Pomáhá mi to zabránit ostatním v kopírování mých řešení, výrobků nebo služeb</c:v>
                </c:pt>
                <c:pt idx="1">
                  <c:v>Zaručuje to lepší právní jistotu ohledně rozsahu ochrany</c:v>
                </c:pt>
                <c:pt idx="2">
                  <c:v>Zvyšuje to šance na účinné vymáhání práv</c:v>
                </c:pt>
                <c:pt idx="3">
                  <c:v>Zvyšuje to hodnotu a image mé společnosti</c:v>
                </c:pt>
                <c:pt idx="4">
                  <c:v>Zvyšuje to šance na financování</c:v>
                </c:pt>
                <c:pt idx="5">
                  <c:v>Je to běžná praxe mezi firmami, se kterými jednám</c:v>
                </c:pt>
                <c:pt idx="6">
                  <c:v>Zlepšuje to mou vyjednávací pozici s ostatními firmami a institucemi</c:v>
                </c:pt>
                <c:pt idx="7">
                  <c:v>Získáváme díky tomu příjmy z licencí</c:v>
                </c:pt>
                <c:pt idx="8">
                  <c:v>Nevím (bez odpovědi)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</c:v>
                </c:pt>
                <c:pt idx="1">
                  <c:v>48.936</c:v>
                </c:pt>
                <c:pt idx="2">
                  <c:v>47.872</c:v>
                </c:pt>
                <c:pt idx="3">
                  <c:v>27.66</c:v>
                </c:pt>
                <c:pt idx="4">
                  <c:v>23.404</c:v>
                </c:pt>
                <c:pt idx="5">
                  <c:v>22.34</c:v>
                </c:pt>
                <c:pt idx="6">
                  <c:v>22.34</c:v>
                </c:pt>
                <c:pt idx="7">
                  <c:v>8.5109999999999992</c:v>
                </c:pt>
                <c:pt idx="8">
                  <c:v>1.0640000000000001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52.381</c:v>
                </c:pt>
                <c:pt idx="1">
                  <c:v>41.176000000000002</c:v>
                </c:pt>
                <c:pt idx="2">
                  <c:v>38.094999999999999</c:v>
                </c:pt>
                <c:pt idx="3">
                  <c:v>36.734999999999999</c:v>
                </c:pt>
                <c:pt idx="4">
                  <c:v>34.426000000000002</c:v>
                </c:pt>
                <c:pt idx="5">
                  <c:v>33.332999999999998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6-48A3-BAAA-5F179B70748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42.856999999999999</c:v>
                </c:pt>
                <c:pt idx="1">
                  <c:v>55.881999999999998</c:v>
                </c:pt>
                <c:pt idx="2">
                  <c:v>52.381</c:v>
                </c:pt>
                <c:pt idx="3">
                  <c:v>53.061</c:v>
                </c:pt>
                <c:pt idx="4">
                  <c:v>57.377000000000002</c:v>
                </c:pt>
                <c:pt idx="5">
                  <c:v>66.667000000000002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6-48A3-BAAA-5F179B707487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A0E6-48A3-BAAA-5F179B707487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A0E6-48A3-BAAA-5F179B707487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A0E6-48A3-BAAA-5F179B707487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E6-48A3-BAAA-5F179B7074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E6-48A3-BAAA-5F179B7074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E6-48A3-BAAA-5F179B707487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1-45C3-A340-4D44F40555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4.7619999999999996</c:v>
                </c:pt>
                <c:pt idx="1">
                  <c:v>2.9409999999999998</c:v>
                </c:pt>
                <c:pt idx="2">
                  <c:v>9.5239999999999991</c:v>
                </c:pt>
                <c:pt idx="3">
                  <c:v>10.204000000000001</c:v>
                </c:pt>
                <c:pt idx="4">
                  <c:v>8.1969999999999992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E6-48A3-BAAA-5F179B707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7AB-4982-9AF1-DA526116AE7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Pomocí externího soukromého poradce</c:v>
                </c:pt>
                <c:pt idx="1">
                  <c:v>Na internetu</c:v>
                </c:pt>
                <c:pt idx="2">
                  <c:v>Úřad průmyslového vlastnictví (včetně jejich helpdesku)</c:v>
                </c:pt>
                <c:pt idx="3">
                  <c:v>Skrze obchodní komoru</c:v>
                </c:pt>
                <c:pt idx="4">
                  <c:v>S pomocí helpdesku EU pro práva duševního vlastnictví</c:v>
                </c:pt>
                <c:pt idx="5">
                  <c:v>EU a mezinárodní úřady duševního vlastnictví (Světová organizace duševního vlastnictví, Evropský patentový úřad, Úřad Evropské unie pro duševní vlastnictví)</c:v>
                </c:pt>
                <c:pt idx="6">
                  <c:v>Odvětvové federace nebo profesní sdružení</c:v>
                </c:pt>
                <c:pt idx="7">
                  <c:v>Další vládní organizace</c:v>
                </c:pt>
                <c:pt idx="8">
                  <c:v>Jinde (uveďte, prosím, kde)</c:v>
                </c:pt>
                <c:pt idx="9">
                  <c:v>Nikde jsme informace k registraci duševního vlastnictví nehledali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47.872</c:v>
                </c:pt>
                <c:pt idx="1">
                  <c:v>41.488999999999997</c:v>
                </c:pt>
                <c:pt idx="2">
                  <c:v>36.17</c:v>
                </c:pt>
                <c:pt idx="3">
                  <c:v>28.722999999999999</c:v>
                </c:pt>
                <c:pt idx="4">
                  <c:v>15.957000000000001</c:v>
                </c:pt>
                <c:pt idx="5">
                  <c:v>10.638</c:v>
                </c:pt>
                <c:pt idx="6">
                  <c:v>5.319</c:v>
                </c:pt>
                <c:pt idx="7">
                  <c:v>4.2549999999999999</c:v>
                </c:pt>
                <c:pt idx="8">
                  <c:v>2.1280000000000001</c:v>
                </c:pt>
                <c:pt idx="9">
                  <c:v>2.1280000000000001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14.286</c:v>
                </c:pt>
                <c:pt idx="1">
                  <c:v>9.7560000000000002</c:v>
                </c:pt>
                <c:pt idx="2">
                  <c:v>14.815</c:v>
                </c:pt>
                <c:pt idx="3">
                  <c:v>8.1080000000000005</c:v>
                </c:pt>
                <c:pt idx="4">
                  <c:v>8.3330000000000002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6-48A3-BAAA-5F179B70748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71.429000000000002</c:v>
                </c:pt>
                <c:pt idx="1">
                  <c:v>43.902000000000001</c:v>
                </c:pt>
                <c:pt idx="2">
                  <c:v>37.036999999999999</c:v>
                </c:pt>
                <c:pt idx="3">
                  <c:v>43.243000000000002</c:v>
                </c:pt>
                <c:pt idx="4">
                  <c:v>41.667000000000002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6-48A3-BAAA-5F179B707487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A0E6-48A3-BAAA-5F179B707487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 w="22355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26-4FB4-83BE-3A876E7B02E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26-4FB4-83BE-3A876E7B02E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26-4FB4-83BE-3A876E7B02E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26-4FB4-83BE-3A876E7B02EE}"/>
                </c:ext>
              </c:extLst>
            </c:dLbl>
            <c:numFmt formatCode="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7.1429999999999998</c:v>
                </c:pt>
                <c:pt idx="1">
                  <c:v>0</c:v>
                </c:pt>
                <c:pt idx="2">
                  <c:v>0</c:v>
                </c:pt>
                <c:pt idx="3">
                  <c:v>5.4050000000000002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6-48A3-BAAA-5F179B707487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6-4FB4-83BE-3A876E7B02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0</c:v>
                </c:pt>
                <c:pt idx="1">
                  <c:v>31.707000000000001</c:v>
                </c:pt>
                <c:pt idx="2">
                  <c:v>33.332999999999998</c:v>
                </c:pt>
                <c:pt idx="3">
                  <c:v>29.73</c:v>
                </c:pt>
                <c:pt idx="4">
                  <c:v>36.110999999999997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6-48A3-BAAA-5F179B707487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E6-48A3-BAAA-5F179B7074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E6-48A3-BAAA-5F179B7074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E6-48A3-BAAA-5F179B707487}"/>
              </c:ext>
            </c:extLst>
          </c:dPt>
          <c:dLbls>
            <c:dLbl>
              <c:idx val="0"/>
              <c:layout>
                <c:manualLayout>
                  <c:x val="0"/>
                  <c:y val="-3.6587263172451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E6-48A3-BAAA-5F179B707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7.1429999999999998</c:v>
                </c:pt>
                <c:pt idx="1">
                  <c:v>14.634</c:v>
                </c:pt>
                <c:pt idx="2">
                  <c:v>14.815</c:v>
                </c:pt>
                <c:pt idx="3">
                  <c:v>13.513999999999999</c:v>
                </c:pt>
                <c:pt idx="4">
                  <c:v>13.888999999999999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E6-48A3-BAAA-5F179B707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86-4F71-B18A-B263E9D47B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Trvalo příliš dlouho, než mi byla duševní práva zaregistrována</c:v>
                </c:pt>
                <c:pt idx="1">
                  <c:v>Nedostatečné znalosti/nevěděl jsem, kam se obrátit</c:v>
                </c:pt>
                <c:pt idx="2">
                  <c:v>Nedostatečné pokyny</c:v>
                </c:pt>
                <c:pt idx="3">
                  <c:v>Obtížný postup</c:v>
                </c:pt>
                <c:pt idx="4">
                  <c:v>Nákladný postup</c:v>
                </c:pt>
                <c:pt idx="5">
                  <c:v>Neplatnost žádosti (rozpor s dřívějším právem soutěžitele)</c:v>
                </c:pt>
                <c:pt idx="6">
                  <c:v>Odmítnutí registrace ze strany Úřadu průmyslového vlastnictví</c:v>
                </c:pt>
                <c:pt idx="7">
                  <c:v>Absence novosti, vynálezecké činnosti, individuální povahy, rozlišovací způsobilosti</c:v>
                </c:pt>
                <c:pt idx="8">
                  <c:v>Jiné (uveďte, prosím, jaké)</c:v>
                </c:pt>
                <c:pt idx="9">
                  <c:v>Nevyskytly se žádné obtíže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38.298000000000002</c:v>
                </c:pt>
                <c:pt idx="1">
                  <c:v>34.042999999999999</c:v>
                </c:pt>
                <c:pt idx="2">
                  <c:v>27.66</c:v>
                </c:pt>
                <c:pt idx="3">
                  <c:v>27.66</c:v>
                </c:pt>
                <c:pt idx="4">
                  <c:v>24.468</c:v>
                </c:pt>
                <c:pt idx="5">
                  <c:v>9.5739999999999998</c:v>
                </c:pt>
                <c:pt idx="6">
                  <c:v>7.4470000000000001</c:v>
                </c:pt>
                <c:pt idx="7">
                  <c:v>2.1280000000000001</c:v>
                </c:pt>
                <c:pt idx="8">
                  <c:v>1.0640000000000001</c:v>
                </c:pt>
                <c:pt idx="9">
                  <c:v>15.957000000000001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#,##0&quot;%&quot;;\-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A0E6-48A3-BAAA-5F179B70748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&quot;%&quot;;\-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A0E6-48A3-BAAA-5F179B707487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A0E6-48A3-BAAA-5F179B707487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22.34</c:v>
                </c:pt>
                <c:pt idx="1">
                  <c:v>12.195</c:v>
                </c:pt>
                <c:pt idx="2">
                  <c:v>30.189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6-48A3-BAAA-5F179B707487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59.573999999999998</c:v>
                </c:pt>
                <c:pt idx="1">
                  <c:v>65.853999999999999</c:v>
                </c:pt>
                <c:pt idx="2">
                  <c:v>54.716999999999999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6-48A3-BAAA-5F179B707487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E6-48A3-BAAA-5F179B7074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E6-48A3-BAAA-5F179B7074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E6-48A3-BAAA-5F179B707487}"/>
              </c:ext>
            </c:extLst>
          </c:dPt>
          <c:dLbls>
            <c:dLbl>
              <c:idx val="0"/>
              <c:layout>
                <c:manualLayout>
                  <c:x val="0"/>
                  <c:y val="-3.6587263172451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E6-48A3-BAAA-5F179B707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18.085000000000001</c:v>
                </c:pt>
                <c:pt idx="1">
                  <c:v>21.951000000000001</c:v>
                </c:pt>
                <c:pt idx="2">
                  <c:v>15.093999999999999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E6-48A3-BAAA-5F179B707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86-4F71-B18A-B263E9D47B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Zvýšená pověst nebo image spolehlivosti</c:v>
                </c:pt>
                <c:pt idx="1">
                  <c:v>Zvýšení obratu</c:v>
                </c:pt>
                <c:pt idx="2">
                  <c:v>Rozšíření trhů</c:v>
                </c:pt>
                <c:pt idx="3">
                  <c:v>Zvýšení ziskovosti</c:v>
                </c:pt>
                <c:pt idx="4">
                  <c:v>Posílení dlouhodobých obchodních vyhlídek</c:v>
                </c:pt>
                <c:pt idx="5">
                  <c:v>Snadnější přístup k financování</c:v>
                </c:pt>
                <c:pt idx="6">
                  <c:v>Nové možnosti spolupráce s jinými společnostmi</c:v>
                </c:pt>
                <c:pt idx="7">
                  <c:v>Zvýšení zaměstnanosti</c:v>
                </c:pt>
                <c:pt idx="8">
                  <c:v>Jiné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57.143000000000001</c:v>
                </c:pt>
                <c:pt idx="1">
                  <c:v>53.247</c:v>
                </c:pt>
                <c:pt idx="2">
                  <c:v>41.558</c:v>
                </c:pt>
                <c:pt idx="3">
                  <c:v>35.064999999999998</c:v>
                </c:pt>
                <c:pt idx="4">
                  <c:v>22.077999999999999</c:v>
                </c:pt>
                <c:pt idx="5">
                  <c:v>19.481000000000002</c:v>
                </c:pt>
                <c:pt idx="6">
                  <c:v>18.181999999999999</c:v>
                </c:pt>
                <c:pt idx="7">
                  <c:v>7.7919999999999998</c:v>
                </c:pt>
                <c:pt idx="8">
                  <c:v>2.597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 posledních 6 měsících</c:v>
                </c:pt>
                <c:pt idx="1">
                  <c:v>Během posledního roku</c:v>
                </c:pt>
                <c:pt idx="2">
                  <c:v>Za posledních 5 let</c:v>
                </c:pt>
                <c:pt idx="3">
                  <c:v>Před více než 5 lety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10.638</c:v>
                </c:pt>
                <c:pt idx="1">
                  <c:v>37.234000000000002</c:v>
                </c:pt>
                <c:pt idx="2">
                  <c:v>40.426000000000002</c:v>
                </c:pt>
                <c:pt idx="3">
                  <c:v>11.702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86-4F71-B18A-B263E9D47B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ABF-4DBE-879F-704DFA41CB8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Nemyslím si, že mé duševní vlastnictví splňovalo požadavky předpisů o právech duševního vlastnictví</c:v>
                </c:pt>
                <c:pt idx="1">
                  <c:v>Domnívám se, že mé duševní vlastnictví nebylo dostatečně inovativní</c:v>
                </c:pt>
                <c:pt idx="2">
                  <c:v>Nemám dostatečné znalosti o registrovaných právech duševního vlastnictví</c:v>
                </c:pt>
                <c:pt idx="3">
                  <c:v>Bylo to příliš zatěžující</c:v>
                </c:pt>
                <c:pt idx="4">
                  <c:v>Bylo to příliš nákladné</c:v>
                </c:pt>
                <c:pt idx="5">
                  <c:v>Domnívám se, že z formální ochrany práv duševního vlastnictví neplynou žádné další výhody</c:v>
                </c:pt>
                <c:pt idx="6">
                  <c:v>Chtěl/a bych, aby byla dostupná komukoli</c:v>
                </c:pt>
                <c:pt idx="7">
                  <c:v>Chráněn neformálně pomocí neregistrovaných práv duševního vlastnictví (obchodní tajemství, autorská práva atd.).</c:v>
                </c:pt>
                <c:pt idx="8">
                  <c:v>Práva duševního vlastnictví nebyla pro mé inovační kroky obvykle k dispozici nebo byl jejich rozsah pro mé potřeby příliš úzký</c:v>
                </c:pt>
                <c:pt idx="9">
                  <c:v>Postupy spojené s registrací práv duševního vlastnictví by příliš zdržovaly uvedení mého výrobku/služby na trh</c:v>
                </c:pt>
                <c:pt idx="10">
                  <c:v>Potenciální obtíže při prosazování práv duševního vlastnictví/potenciální náklady na soudní spory</c:v>
                </c:pt>
                <c:pt idx="11">
                  <c:v>Jiný</c:v>
                </c:pt>
                <c:pt idx="12">
                  <c:v>Nevím 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31.550999999999998</c:v>
                </c:pt>
                <c:pt idx="1">
                  <c:v>22.995000000000001</c:v>
                </c:pt>
                <c:pt idx="2">
                  <c:v>14.973000000000001</c:v>
                </c:pt>
                <c:pt idx="3">
                  <c:v>13.369</c:v>
                </c:pt>
                <c:pt idx="4">
                  <c:v>12.298999999999999</c:v>
                </c:pt>
                <c:pt idx="5">
                  <c:v>8.0210000000000008</c:v>
                </c:pt>
                <c:pt idx="6">
                  <c:v>8.0210000000000008</c:v>
                </c:pt>
                <c:pt idx="7">
                  <c:v>6.952</c:v>
                </c:pt>
                <c:pt idx="8">
                  <c:v>5.3479999999999999</c:v>
                </c:pt>
                <c:pt idx="9">
                  <c:v>4.8129999999999997</c:v>
                </c:pt>
                <c:pt idx="10">
                  <c:v>4.2779999999999996</c:v>
                </c:pt>
                <c:pt idx="11">
                  <c:v>4.2779999999999996</c:v>
                </c:pt>
                <c:pt idx="12">
                  <c:v>9.6259999999999994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87722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0-2D0F-4A47-9F7C-B3BF477E5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82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F-43B8-B448-F559EE4D91B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B04F-43B8-B448-F559EE4D91B4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04F-43B8-B448-F559EE4D91B4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04F-43B8-B448-F559EE4D91B4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4F-43B8-B448-F559EE4D91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14.493</c:v>
                </c:pt>
                <c:pt idx="1">
                  <c:v>81.159000000000006</c:v>
                </c:pt>
                <c:pt idx="2">
                  <c:v>4.3479999999999999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F-43B8-B448-F559EE4D9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E-4EB3-96A7-6F7881CE78E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026E-4EB3-96A7-6F7881CE78E0}"/>
              </c:ext>
            </c:extLst>
          </c:dPt>
          <c:dPt>
            <c:idx val="1"/>
            <c:bubble3D val="0"/>
            <c:spPr>
              <a:solidFill>
                <a:srgbClr val="E877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26E-4EB3-96A7-6F7881CE78E0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26E-4EB3-96A7-6F7881CE78E0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6E-4EB3-96A7-6F7881CE78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14.286</c:v>
                </c:pt>
                <c:pt idx="1">
                  <c:v>83.673000000000002</c:v>
                </c:pt>
                <c:pt idx="2">
                  <c:v>2.0409999999999999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6E-4EB3-96A7-6F7881CE7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F-4A1A-AB16-8F958DBDABB2}"/>
                </c:ext>
              </c:extLst>
            </c:dLbl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27.907</c:v>
                </c:pt>
                <c:pt idx="1">
                  <c:v>25.49</c:v>
                </c:pt>
                <c:pt idx="2">
                  <c:v>25.286999999999999</c:v>
                </c:pt>
                <c:pt idx="3">
                  <c:v>24.39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F-4BD8-B21B-263A1C03A99B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48.837000000000003</c:v>
                </c:pt>
                <c:pt idx="1">
                  <c:v>66.667000000000002</c:v>
                </c:pt>
                <c:pt idx="2">
                  <c:v>51.723999999999997</c:v>
                </c:pt>
                <c:pt idx="3">
                  <c:v>53.658999999999999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F-4BD8-B21B-263A1C03A99B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DD8F-4BD8-B21B-263A1C03A99B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DD8F-4BD8-B21B-263A1C03A99B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DD8F-4BD8-B21B-263A1C03A99B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C00000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8F-4BD8-B21B-263A1C03A99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8F-4BD8-B21B-263A1C03A99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8F-4BD8-B21B-263A1C03A99B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F-4A1A-AB16-8F958DBDABB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23.256</c:v>
                </c:pt>
                <c:pt idx="1">
                  <c:v>7.843</c:v>
                </c:pt>
                <c:pt idx="2">
                  <c:v>22.989000000000001</c:v>
                </c:pt>
                <c:pt idx="3">
                  <c:v>21.951000000000001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8F-4BD8-B21B-263A1C03A9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02079028205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AD-4704-AD95-DE3359B2DFD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95-46D4-8F0D-C935CF95279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86-4F71-B18A-B263E9D47B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9D-4306-B3F6-53DB63A47D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7-44EF-91A1-D2B6D88B970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Kdyby byl proces srozumitelnější</c:v>
                </c:pt>
                <c:pt idx="1">
                  <c:v>Kdyby byla registrace snadněji dostupná</c:v>
                </c:pt>
                <c:pt idx="2">
                  <c:v>Kdybych si mohl/a být jistý/á dostatečnou ochranou</c:v>
                </c:pt>
                <c:pt idx="3">
                  <c:v>Pokud by bylo levnější registrovat, udržovat nebo obnovovat práva duševního vlastnictví</c:v>
                </c:pt>
                <c:pt idx="4">
                  <c:v>Kdybych měl/a více znalostí/pochopení toho, co je duševní vlastnictví.</c:v>
                </c:pt>
                <c:pt idx="5">
                  <c:v>Kdyby bylo snazší podniknout právní kroky proti porušovatelům práv a získat odpovídající odškodnění a jiné prostředky nápravy</c:v>
                </c:pt>
                <c:pt idx="6">
                  <c:v>Nikdy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24.599</c:v>
                </c:pt>
                <c:pt idx="1">
                  <c:v>21.39</c:v>
                </c:pt>
                <c:pt idx="2">
                  <c:v>19.786000000000001</c:v>
                </c:pt>
                <c:pt idx="3">
                  <c:v>16.577999999999999</c:v>
                </c:pt>
                <c:pt idx="4">
                  <c:v>15.507999999999999</c:v>
                </c:pt>
                <c:pt idx="5">
                  <c:v>12.298999999999999</c:v>
                </c:pt>
                <c:pt idx="6">
                  <c:v>20.856000000000002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86696450715E-2"/>
          <c:y val="0.20270682861609637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0.53500000000000003</c:v>
                </c:pt>
                <c:pt idx="1">
                  <c:v>0.72499999999999998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6-48A3-BAAA-5F179B70748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6.952</c:v>
                </c:pt>
                <c:pt idx="1">
                  <c:v>5.7969999999999997</c:v>
                </c:pt>
                <c:pt idx="2">
                  <c:v>10.204000000000001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6-48A3-BAAA-5F179B707487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D1901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A0E6-48A3-BAAA-5F179B707487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85.025999999999996</c:v>
                </c:pt>
                <c:pt idx="1">
                  <c:v>86.231999999999999</c:v>
                </c:pt>
                <c:pt idx="2">
                  <c:v>81.632999999999996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6-48A3-BAAA-5F179B707487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993366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7.4870000000000001</c:v>
                </c:pt>
                <c:pt idx="1">
                  <c:v>7.2460000000000004</c:v>
                </c:pt>
                <c:pt idx="2">
                  <c:v>8.1630000000000003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6-48A3-BAAA-5F179B707487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E6-48A3-BAAA-5F179B7074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E6-48A3-BAAA-5F179B70748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E6-48A3-BAAA-5F179B707487}"/>
              </c:ext>
            </c:extLst>
          </c:dPt>
          <c:dLbls>
            <c:dLbl>
              <c:idx val="0"/>
              <c:layout>
                <c:manualLayout>
                  <c:x val="0"/>
                  <c:y val="-3.6587263172451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E6-48A3-BAAA-5F179B707487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A0E6-48A3-BAAA-5F179B707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231872"/>
        <c:axId val="43250048"/>
      </c:barChart>
      <c:catAx>
        <c:axId val="432318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25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250048"/>
        <c:scaling>
          <c:orientation val="maxMin"/>
          <c:max val="100"/>
          <c:min val="0"/>
        </c:scaling>
        <c:delete val="1"/>
        <c:axPos val="l"/>
        <c:numFmt formatCode="#,##0&quot;%&quot;;\-#,##0" sourceLinked="0"/>
        <c:majorTickMark val="out"/>
        <c:minorTickMark val="none"/>
        <c:tickLblPos val="nextTo"/>
        <c:crossAx val="432318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98764278793713"/>
          <c:y val="0.12175827559274828"/>
          <c:w val="0.6670713829478914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Firma</c:v>
                </c:pt>
              </c:strCache>
            </c:strRef>
          </c:tx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Výroba/průmysl</c:v>
                </c:pt>
                <c:pt idx="1">
                  <c:v>Obchod</c:v>
                </c:pt>
                <c:pt idx="2">
                  <c:v>Služby</c:v>
                </c:pt>
                <c:pt idx="3">
                  <c:v>Ostatní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30.491803278688522</c:v>
                </c:pt>
                <c:pt idx="1">
                  <c:v>10.819672131147541</c:v>
                </c:pt>
                <c:pt idx="2">
                  <c:v>39.016393442622949</c:v>
                </c:pt>
                <c:pt idx="3">
                  <c:v>19.672131147540984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D-481A-ACEF-75A4AF837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80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96284268115894"/>
          <c:y val="0.12175827559274828"/>
          <c:w val="0.61023707278111516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4 až 9 zaměstnanců</c:v>
                </c:pt>
                <c:pt idx="1">
                  <c:v>10 až 24 zaměstnanců</c:v>
                </c:pt>
                <c:pt idx="2">
                  <c:v>25 až 49 zaměstnanců</c:v>
                </c:pt>
                <c:pt idx="3">
                  <c:v>50 až 99 zaměstnanců</c:v>
                </c:pt>
                <c:pt idx="4">
                  <c:v>100 až 249 zaměstnanců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21.311</c:v>
                </c:pt>
                <c:pt idx="1">
                  <c:v>23.934000000000001</c:v>
                </c:pt>
                <c:pt idx="2">
                  <c:v>19.015999999999998</c:v>
                </c:pt>
                <c:pt idx="3">
                  <c:v>17.048999999999999</c:v>
                </c:pt>
                <c:pt idx="4">
                  <c:v>18.689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0-41A0-ABEA-382B87E69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80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96284268115894"/>
          <c:y val="0.12175827559274828"/>
          <c:w val="0.61023707278111516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63.933999999999997</c:v>
                </c:pt>
                <c:pt idx="1">
                  <c:v>36.066000000000003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6-4B32-8D99-08AF32E45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80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96284268115894"/>
          <c:y val="0.12175827559274828"/>
          <c:w val="0.61023707278111516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Místní (vesnice, město)</c:v>
                </c:pt>
                <c:pt idx="1">
                  <c:v>Regionální (kraj)</c:v>
                </c:pt>
                <c:pt idx="2">
                  <c:v>Národní (v jednom členském státě EU)</c:v>
                </c:pt>
                <c:pt idx="3">
                  <c:v>Ostatní země EU</c:v>
                </c:pt>
                <c:pt idx="4">
                  <c:v>Země mimo EU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15.41</c:v>
                </c:pt>
                <c:pt idx="1">
                  <c:v>33.115000000000002</c:v>
                </c:pt>
                <c:pt idx="2">
                  <c:v>32.786999999999999</c:v>
                </c:pt>
                <c:pt idx="3">
                  <c:v>14.098000000000001</c:v>
                </c:pt>
                <c:pt idx="4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7-4CA5-8D96-5154719CA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764608"/>
        <c:axId val="91766144"/>
      </c:barChart>
      <c:catAx>
        <c:axId val="91764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1766144"/>
        <c:crosses val="autoZero"/>
        <c:auto val="1"/>
        <c:lblAlgn val="ctr"/>
        <c:lblOffset val="0"/>
        <c:noMultiLvlLbl val="0"/>
      </c:catAx>
      <c:valAx>
        <c:axId val="91766144"/>
        <c:scaling>
          <c:orientation val="minMax"/>
          <c:max val="80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17646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ED6737"/>
              </a:solidFill>
            </c:spPr>
            <c:extLst>
              <c:ext xmlns:c16="http://schemas.microsoft.com/office/drawing/2014/chart" uri="{C3380CC4-5D6E-409C-BE32-E72D297353CC}">
                <c16:uniqueId val="{00000000-DA07-41C7-AB16-1565B55AE109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56A-43E2-A463-DC74D2118131}"/>
              </c:ext>
            </c:extLst>
          </c:dPt>
          <c:dLbls>
            <c:dLbl>
              <c:idx val="2"/>
              <c:layout>
                <c:manualLayout>
                  <c:x val="2.43675314475464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6A-43E2-A463-DC74D21181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37.377000000000002</c:v>
                </c:pt>
                <c:pt idx="1">
                  <c:v>59.015999999999998</c:v>
                </c:pt>
                <c:pt idx="2">
                  <c:v>3.6070000000000002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7762-4975-A12A-1DB00A5500F1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762-4975-A12A-1DB00A5500F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DE6-462F-BA3B-69FB861F3CE6}"/>
              </c:ext>
            </c:extLst>
          </c:dPt>
          <c:dLbls>
            <c:dLbl>
              <c:idx val="2"/>
              <c:layout>
                <c:manualLayout>
                  <c:x val="5.5950537962219729E-3"/>
                  <c:y val="6.9638188485901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E6-462F-BA3B-69FB861F3CE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70.918000000000006</c:v>
                </c:pt>
                <c:pt idx="2">
                  <c:v>4.0819999999999999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E6-462F-BA3B-69FB861F3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0.7189</cdr:x>
      <cdr:y>0.02964</cdr:y>
    </cdr:from>
    <cdr:to>
      <cdr:x>0.92932</cdr:x>
      <cdr:y>0.06321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90F86AA-0313-4BB2-9431-46326E2109A9}"/>
            </a:ext>
          </a:extLst>
        </cdr:cNvPr>
        <cdr:cNvSpPr txBox="1"/>
      </cdr:nvSpPr>
      <cdr:spPr>
        <a:xfrm xmlns:a="http://schemas.openxmlformats.org/drawingml/2006/main">
          <a:off x="1969630" y="67089"/>
          <a:ext cx="576499" cy="76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0.7189</cdr:x>
      <cdr:y>0.02964</cdr:y>
    </cdr:from>
    <cdr:to>
      <cdr:x>0.92932</cdr:x>
      <cdr:y>0.06321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90F86AA-0313-4BB2-9431-46326E2109A9}"/>
            </a:ext>
          </a:extLst>
        </cdr:cNvPr>
        <cdr:cNvSpPr txBox="1"/>
      </cdr:nvSpPr>
      <cdr:spPr>
        <a:xfrm xmlns:a="http://schemas.openxmlformats.org/drawingml/2006/main">
          <a:off x="1969630" y="67089"/>
          <a:ext cx="576499" cy="76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0.7189</cdr:x>
      <cdr:y>0.02964</cdr:y>
    </cdr:from>
    <cdr:to>
      <cdr:x>0.92932</cdr:x>
      <cdr:y>0.06321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90F86AA-0313-4BB2-9431-46326E2109A9}"/>
            </a:ext>
          </a:extLst>
        </cdr:cNvPr>
        <cdr:cNvSpPr txBox="1"/>
      </cdr:nvSpPr>
      <cdr:spPr>
        <a:xfrm xmlns:a="http://schemas.openxmlformats.org/drawingml/2006/main">
          <a:off x="1969630" y="67089"/>
          <a:ext cx="576499" cy="76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0.18847</cdr:x>
      <cdr:y>0.07053</cdr:y>
    </cdr:from>
    <cdr:to>
      <cdr:x>0.18847</cdr:x>
      <cdr:y>0.92234</cdr:y>
    </cdr:to>
    <cdr:cxnSp macro="">
      <cdr:nvCxnSpPr>
        <cdr:cNvPr id="4" name="Přímá spojnice 3">
          <a:extLst xmlns:a="http://schemas.openxmlformats.org/drawingml/2006/main">
            <a:ext uri="{FF2B5EF4-FFF2-40B4-BE49-F238E27FC236}">
              <a16:creationId xmlns:a16="http://schemas.microsoft.com/office/drawing/2014/main" id="{A157B735-8FD9-42D5-B1D5-E12489326027}"/>
            </a:ext>
          </a:extLst>
        </cdr:cNvPr>
        <cdr:cNvCxnSpPr/>
      </cdr:nvCxnSpPr>
      <cdr:spPr>
        <a:xfrm xmlns:a="http://schemas.openxmlformats.org/drawingml/2006/main">
          <a:off x="516377" y="159658"/>
          <a:ext cx="0" cy="1928303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2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0.7189</cdr:x>
      <cdr:y>0.02964</cdr:y>
    </cdr:from>
    <cdr:to>
      <cdr:x>0.92932</cdr:x>
      <cdr:y>0.06321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90F86AA-0313-4BB2-9431-46326E2109A9}"/>
            </a:ext>
          </a:extLst>
        </cdr:cNvPr>
        <cdr:cNvSpPr txBox="1"/>
      </cdr:nvSpPr>
      <cdr:spPr>
        <a:xfrm xmlns:a="http://schemas.openxmlformats.org/drawingml/2006/main">
          <a:off x="1969630" y="67089"/>
          <a:ext cx="576499" cy="76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25EA6B0-E58D-4A1E-A648-162AADA6A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1E68C4-E21B-4D0B-94FD-D76EA0A23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4D79-6FB0-4BB0-85DB-07044A98071C}" type="datetimeFigureOut">
              <a:rPr lang="cs-CZ" smtClean="0"/>
              <a:t>17.05.2023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9D328B-10A1-4FC9-9A53-9F699299E5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9B6BF-EC21-4433-956B-7CEBE069F9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95F4-F283-4B7C-948C-3B3724F45F8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EDED45F-4A58-4DF1-AB6E-4D526AD74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3" y="819918"/>
            <a:ext cx="1293015" cy="11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026E-EFD2-49A9-A173-00C81CAE018D}" type="datetimeFigureOut">
              <a:rPr lang="cs-CZ" smtClean="0"/>
              <a:t>17.05.2023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F7F45-9B54-48EE-9ECE-907062FCEB0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44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F7F45-9B54-48EE-9ECE-907062FCEB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02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95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4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5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03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2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69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06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876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96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62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86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89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14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76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72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816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106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65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80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365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1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37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80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62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60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56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5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08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54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0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93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4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1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sv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Espace réservé pour une image  9">
            <a:extLst>
              <a:ext uri="{FF2B5EF4-FFF2-40B4-BE49-F238E27FC236}">
                <a16:creationId xmlns:a16="http://schemas.microsoft.com/office/drawing/2014/main" id="{19C1BDE3-57F5-469B-B8D1-A0B6C04CD6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06C46FC-AFDA-462D-947F-F240AC5E8B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31625-2A4F-435A-944C-1B9D854650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274214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E772DB-ABD2-46F5-9B59-502902151F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232419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accent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17554D2-5689-4E6C-8737-7276E3459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9EDA7F-9193-410E-830F-C30F637B47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cs-CZ" dirty="0"/>
              <a:t>© Ipsos | Template nabídky | Proposal Template | 2019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BE1B552-31EB-41B3-A5A0-B629C45A5BAB}"/>
              </a:ext>
            </a:extLst>
          </p:cNvPr>
          <p:cNvSpPr txBox="1"/>
          <p:nvPr userDrawn="1"/>
        </p:nvSpPr>
        <p:spPr>
          <a:xfrm>
            <a:off x="937709" y="595497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405A9C"/>
                </a:solidFill>
              </a:rPr>
              <a:t>Na Příkopě 22, Slovanský dům, 110 00, Praha 1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019B927-872C-46DD-8354-53B6491F5DAE}"/>
              </a:ext>
            </a:extLst>
          </p:cNvPr>
          <p:cNvGrpSpPr/>
          <p:nvPr userDrawn="1"/>
        </p:nvGrpSpPr>
        <p:grpSpPr>
          <a:xfrm>
            <a:off x="3587114" y="6351386"/>
            <a:ext cx="5017773" cy="369332"/>
            <a:chOff x="3587114" y="6202096"/>
            <a:chExt cx="5017773" cy="369332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41A0299-CBC5-4F91-AD63-506C10767E63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www.ipsos.cz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01E3CADE-5DE0-468A-B9A7-0D9D3411E8A5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85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07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14DBEE1-74D1-42A7-8DB6-8200E218D2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18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DBECA6E2-221C-4967-BEAC-2A5C7E8F1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2463EF8-4AA8-44DE-911A-9DFD191CC0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49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E772DB-ABD2-46F5-9B59-502902151F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 dirty="0">
                <a:solidFill>
                  <a:srgbClr val="405A9C">
                    <a:lumMod val="75000"/>
                  </a:srgbClr>
                </a:solidFill>
              </a:rPr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864781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DBECA6E2-221C-4967-BEAC-2A5C7E8F1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2463EF8-4AA8-44DE-911A-9DFD191CC0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860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image" Target="../media/image3.svg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5.bin"/><Relationship Id="rId5" Type="http://schemas.openxmlformats.org/officeDocument/2006/relationships/tags" Target="../tags/tag10.xml"/><Relationship Id="rId10" Type="http://schemas.openxmlformats.org/officeDocument/2006/relationships/image" Target="../media/image4.emf"/><Relationship Id="rId4" Type="http://schemas.openxmlformats.org/officeDocument/2006/relationships/tags" Target="../tags/tag9.xml"/><Relationship Id="rId9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tags" Target="../tags/tag16.xml"/><Relationship Id="rId10" Type="http://schemas.openxmlformats.org/officeDocument/2006/relationships/image" Target="../media/image4.emf"/><Relationship Id="rId4" Type="http://schemas.openxmlformats.org/officeDocument/2006/relationships/tags" Target="../tags/tag15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532" imgH="530" progId="TCLayout.ActiveDocument.1">
                  <p:embed/>
                </p:oleObj>
              </mc:Choice>
              <mc:Fallback>
                <p:oleObj name="Diapositive think-cell" r:id="rId8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7837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96" r:id="rId3"/>
    <p:sldLayoutId id="214748370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12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>
                <a:solidFill>
                  <a:srgbClr val="405A9C">
                    <a:lumMod val="75000"/>
                  </a:srgbClr>
                </a:solidFill>
              </a:rPr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28292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10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>
                <a:solidFill>
                  <a:srgbClr val="405A9C">
                    <a:lumMod val="75000"/>
                  </a:srgbClr>
                </a:solidFill>
              </a:rPr>
              <a:t>© Ipsos | Template nabídky | Proposal Template | 2019</a:t>
            </a:r>
          </a:p>
        </p:txBody>
      </p:sp>
    </p:spTree>
    <p:extLst>
      <p:ext uri="{BB962C8B-B14F-4D97-AF65-F5344CB8AC3E}">
        <p14:creationId xmlns:p14="http://schemas.microsoft.com/office/powerpoint/2010/main" val="10326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10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chart" Target="../charts/chart35.xml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Relationship Id="rId9" Type="http://schemas.openxmlformats.org/officeDocument/2006/relationships/chart" Target="../charts/char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3B57646-1D8C-4658-859C-B64A6BEA5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31" y="3001503"/>
            <a:ext cx="7551997" cy="424732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Závěrečná zpráva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B11BD-0A6C-480C-92C4-773B4221B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6" y="491372"/>
            <a:ext cx="10631040" cy="2475348"/>
          </a:xfrm>
        </p:spPr>
        <p:txBody>
          <a:bodyPr>
            <a:norm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Práva duševního vlastnictví v malých a středních firmách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436AEB-0D96-4BCD-8090-8EE6B3095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131" y="3992321"/>
            <a:ext cx="1599206" cy="369332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Duben 2023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Úřad průmyslového vlastnictví – DigiKoalice">
            <a:extLst>
              <a:ext uri="{FF2B5EF4-FFF2-40B4-BE49-F238E27FC236}">
                <a16:creationId xmlns:a16="http://schemas.microsoft.com/office/drawing/2014/main" id="{87159F3A-954C-A78C-2849-3AC0C2DE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19625"/>
            <a:ext cx="3000375" cy="10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22360"/>
              </p:ext>
            </p:extLst>
          </p:nvPr>
        </p:nvGraphicFramePr>
        <p:xfrm>
          <a:off x="540683" y="1755844"/>
          <a:ext cx="9461731" cy="397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7668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602109801"/>
                    </a:ext>
                  </a:extLst>
                </a:gridCol>
              </a:tblGrid>
              <a:tr h="707002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Výrobky či služby, které nabízíme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Organizační změny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5441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Marketingové změny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Další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1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86163"/>
              </p:ext>
            </p:extLst>
          </p:nvPr>
        </p:nvGraphicFramePr>
        <p:xfrm>
          <a:off x="3369952" y="1997428"/>
          <a:ext cx="2418451" cy="375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054574" cy="701731"/>
          </a:xfrm>
        </p:spPr>
        <p:txBody>
          <a:bodyPr/>
          <a:lstStyle/>
          <a:p>
            <a:r>
              <a:rPr lang="cs-CZ" sz="2200" dirty="0"/>
              <a:t>Nejvíce novinek či zlepšení přijaly firmy v oblastech výrobků či služeb, které nabízejí.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9016219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Novinky nebo zlepšení v posledních třech letech v následujících oblastech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Q2. Zavedl Váš podnik v posledních třech letech nějakou novinku nebo výrazné vylepšení v následujících oblastech?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=305/196/109/93/33/119/60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249650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786279"/>
              </p:ext>
            </p:extLst>
          </p:nvPr>
        </p:nvGraphicFramePr>
        <p:xfrm>
          <a:off x="3390342" y="1656545"/>
          <a:ext cx="4633775" cy="39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Nejčastěji využívanými položkami k ochraně inovací jsou obchodní tajemství, názvy a ochranné známky.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Položky využívané k ochraně inovací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Q3. Kterou z uvedených položek využívá Vaše firma k ochraně inovací?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09DBE5-83DB-F14B-5AF9-130746095435}"/>
              </a:ext>
            </a:extLst>
          </p:cNvPr>
          <p:cNvSpPr txBox="1"/>
          <p:nvPr/>
        </p:nvSpPr>
        <p:spPr>
          <a:xfrm>
            <a:off x="3298991" y="5727572"/>
            <a:ext cx="2069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(Zobrazeny pouze hodnoty nad 3 %)</a:t>
            </a:r>
          </a:p>
        </p:txBody>
      </p:sp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91439"/>
              </p:ext>
            </p:extLst>
          </p:nvPr>
        </p:nvGraphicFramePr>
        <p:xfrm>
          <a:off x="499757" y="1755843"/>
          <a:ext cx="10277832" cy="3869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912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849330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849330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849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330">
                  <a:extLst>
                    <a:ext uri="{9D8B030D-6E8A-4147-A177-3AD203B41FA5}">
                      <a16:colId xmlns:a16="http://schemas.microsoft.com/office/drawing/2014/main" val="3952202254"/>
                    </a:ext>
                  </a:extLst>
                </a:gridCol>
              </a:tblGrid>
              <a:tr h="37866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Důvěrnost (obchodní tajemství)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Název/názvy internetové domény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Ochranná známka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Autorská práva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Práva k databázím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Užitný vzor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Zeměpisné označení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Složitost konstrukce výrobku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59856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Doba uvedení na trh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2377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Využití mých doplňkových aktiv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56358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Šlechtitelské právo/odrůdové právo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53060"/>
                  </a:ext>
                </a:extLst>
              </a:tr>
              <a:tr h="2493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Moje společnost nepřijímá žádná opatření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10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10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Zástupný symbol pro obsah 6">
            <a:extLst>
              <a:ext uri="{FF2B5EF4-FFF2-40B4-BE49-F238E27FC236}">
                <a16:creationId xmlns:a16="http://schemas.microsoft.com/office/drawing/2014/main" id="{86A626BF-2B20-4E32-9DA3-710653F1A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25805"/>
              </p:ext>
            </p:extLst>
          </p:nvPr>
        </p:nvGraphicFramePr>
        <p:xfrm>
          <a:off x="388484" y="1525566"/>
          <a:ext cx="7662661" cy="198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213966" cy="701731"/>
          </a:xfrm>
        </p:spPr>
        <p:txBody>
          <a:bodyPr/>
          <a:lstStyle/>
          <a:p>
            <a:r>
              <a:rPr lang="cs-CZ" sz="2200" dirty="0"/>
              <a:t>NEJVĚTŠÍ VLIV na získání konkurenční výhody má složitost konstrukce výrobku, patent, doba uvedení na trh.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Vliv daných inovací na schopnost získat konkurenční výhodu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Q3a. Jaký vliv mají tyto inovace na schopnost Vaší společnosti získat konkurenční výhodu?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cs-CZ" sz="1100" dirty="0">
                <a:solidFill>
                  <a:prstClr val="black"/>
                </a:solidFill>
                <a:latin typeface="Arial"/>
              </a:rPr>
              <a:t>N=21/34/21/98/61/24/43/51/87/82/25 (báze ti, kteří danou inovaci využívají, zobrazeny pouze inovace s minimální bází 20).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44662"/>
              </p:ext>
            </p:extLst>
          </p:nvPr>
        </p:nvGraphicFramePr>
        <p:xfrm>
          <a:off x="473496" y="3283761"/>
          <a:ext cx="7546038" cy="512445"/>
        </p:xfrm>
        <a:graphic>
          <a:graphicData uri="http://schemas.openxmlformats.org/drawingml/2006/table">
            <a:tbl>
              <a:tblPr firstRow="1" bandRow="1"/>
              <a:tblGrid>
                <a:gridCol w="1257673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257673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257673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257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673">
                  <a:extLst>
                    <a:ext uri="{9D8B030D-6E8A-4147-A177-3AD203B41FA5}">
                      <a16:colId xmlns:a16="http://schemas.microsoft.com/office/drawing/2014/main" val="2399024787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Složitost konstrukce výrobku</a:t>
                      </a:r>
                      <a:endParaRPr lang="en-US" sz="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Patent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Doba uvedení </a:t>
                      </a:r>
                      <a:b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trh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Důvěrnost (obchodní tajemství)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Autorská práva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Zeměpisné </a:t>
                      </a:r>
                      <a:b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označení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CA74A29E-45EA-09B0-B262-C7EF4E33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75904"/>
              </p:ext>
            </p:extLst>
          </p:nvPr>
        </p:nvGraphicFramePr>
        <p:xfrm>
          <a:off x="8264101" y="2972134"/>
          <a:ext cx="936232" cy="148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Vysoký vliv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Střední vliv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Nízký vliv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sp>
        <p:nvSpPr>
          <p:cNvPr id="23" name="Rectangle 24">
            <a:extLst>
              <a:ext uri="{FF2B5EF4-FFF2-40B4-BE49-F238E27FC236}">
                <a16:creationId xmlns:a16="http://schemas.microsoft.com/office/drawing/2014/main" id="{468178E7-3E42-2A7C-F608-78EFD681F26B}"/>
              </a:ext>
            </a:extLst>
          </p:cNvPr>
          <p:cNvSpPr/>
          <p:nvPr/>
        </p:nvSpPr>
        <p:spPr>
          <a:xfrm>
            <a:off x="8181920" y="3171265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AA1FB43-AB67-2163-2543-BE9E36D2269E}"/>
              </a:ext>
            </a:extLst>
          </p:cNvPr>
          <p:cNvSpPr/>
          <p:nvPr/>
        </p:nvSpPr>
        <p:spPr>
          <a:xfrm>
            <a:off x="8182043" y="3635133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6FA8D-4BE2-08C1-7A20-2B93B7B5CC2D}"/>
              </a:ext>
            </a:extLst>
          </p:cNvPr>
          <p:cNvSpPr/>
          <p:nvPr/>
        </p:nvSpPr>
        <p:spPr>
          <a:xfrm>
            <a:off x="8181920" y="4173458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13BE736-2FCB-D7B3-FB02-352DE80D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45141"/>
              </p:ext>
            </p:extLst>
          </p:nvPr>
        </p:nvGraphicFramePr>
        <p:xfrm>
          <a:off x="489799" y="5347163"/>
          <a:ext cx="6282475" cy="512445"/>
        </p:xfrm>
        <a:graphic>
          <a:graphicData uri="http://schemas.openxmlformats.org/drawingml/2006/table">
            <a:tbl>
              <a:tblPr firstRow="1" bandRow="1"/>
              <a:tblGrid>
                <a:gridCol w="125649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25649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25649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256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Práva k databázím</a:t>
                      </a:r>
                      <a:endParaRPr lang="en-US" sz="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Název/názvy internetové domény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Ochranná </a:t>
                      </a:r>
                      <a:b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známka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Užitný vzor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22B8162E-92C7-951C-2FE7-D22F318FD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81158"/>
              </p:ext>
            </p:extLst>
          </p:nvPr>
        </p:nvGraphicFramePr>
        <p:xfrm>
          <a:off x="404786" y="3588968"/>
          <a:ext cx="7662661" cy="198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D7F6328-DD32-A474-4AC4-1A42173EA9D7}"/>
              </a:ext>
            </a:extLst>
          </p:cNvPr>
          <p:cNvSpPr/>
          <p:nvPr/>
        </p:nvSpPr>
        <p:spPr>
          <a:xfrm>
            <a:off x="6960637" y="4708088"/>
            <a:ext cx="3540269" cy="6994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 dalších oblastí/opatření k ochraně inovací 2 % firem zmínily právníka.  </a:t>
            </a:r>
          </a:p>
        </p:txBody>
      </p:sp>
    </p:spTree>
    <p:extLst>
      <p:ext uri="{BB962C8B-B14F-4D97-AF65-F5344CB8AC3E}">
        <p14:creationId xmlns:p14="http://schemas.microsoft.com/office/powerpoint/2010/main" val="177660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701731"/>
          </a:xfrm>
        </p:spPr>
        <p:txBody>
          <a:bodyPr/>
          <a:lstStyle/>
          <a:p>
            <a:r>
              <a:rPr lang="cs-CZ" sz="2200" dirty="0"/>
              <a:t>Přibližně 2 Z 5 FIREM SPOLUPRACUJÍ S DALŠÍMI SUBJEKTY NA SPOLEČNÉM VÝVOJI INOVACÍ.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Spolupracujete s dalšími subjekty na společném vývoji inovací?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Q5. Spolupracujete s dalšími subjekty, jako jsou společnosti, výzkumné ústavy, akademická obec apod. na společném vývoji inovací?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19364374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47052070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5" name="Group 178"/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A6AC4563-636A-8A0A-404E-D1B2BD8B7AA4}"/>
              </a:ext>
            </a:extLst>
          </p:cNvPr>
          <p:cNvSpPr/>
          <p:nvPr/>
        </p:nvSpPr>
        <p:spPr>
          <a:xfrm>
            <a:off x="5269734" y="1739929"/>
            <a:ext cx="175260" cy="1752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DCB3564C-53BD-7A1B-EC29-E5759E74F526}"/>
              </a:ext>
            </a:extLst>
          </p:cNvPr>
          <p:cNvSpPr txBox="1"/>
          <p:nvPr/>
        </p:nvSpPr>
        <p:spPr>
          <a:xfrm>
            <a:off x="5399786" y="1655890"/>
            <a:ext cx="143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8" name="Chart 21">
            <a:extLst>
              <a:ext uri="{FF2B5EF4-FFF2-40B4-BE49-F238E27FC236}">
                <a16:creationId xmlns:a16="http://schemas.microsoft.com/office/drawing/2014/main" id="{D3B086B0-1F8C-F570-37AB-0902DB66F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719016"/>
              </p:ext>
            </p:extLst>
          </p:nvPr>
        </p:nvGraphicFramePr>
        <p:xfrm>
          <a:off x="5296040" y="224934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21">
            <a:extLst>
              <a:ext uri="{FF2B5EF4-FFF2-40B4-BE49-F238E27FC236}">
                <a16:creationId xmlns:a16="http://schemas.microsoft.com/office/drawing/2014/main" id="{A3BF82C3-BDD5-C486-807B-8C8769A1F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781901"/>
              </p:ext>
            </p:extLst>
          </p:nvPr>
        </p:nvGraphicFramePr>
        <p:xfrm>
          <a:off x="36386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FAADC785-F636-058C-46B7-D7C1266F52FF}"/>
              </a:ext>
            </a:extLst>
          </p:cNvPr>
          <p:cNvSpPr txBox="1"/>
          <p:nvPr/>
        </p:nvSpPr>
        <p:spPr>
          <a:xfrm>
            <a:off x="4401471" y="473353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</a:t>
            </a:r>
          </a:p>
        </p:txBody>
      </p:sp>
      <p:grpSp>
        <p:nvGrpSpPr>
          <p:cNvPr id="27" name="Group 62">
            <a:extLst>
              <a:ext uri="{FF2B5EF4-FFF2-40B4-BE49-F238E27FC236}">
                <a16:creationId xmlns:a16="http://schemas.microsoft.com/office/drawing/2014/main" id="{35526601-4801-2EFC-8DA5-12C563918D80}"/>
              </a:ext>
            </a:extLst>
          </p:cNvPr>
          <p:cNvGrpSpPr>
            <a:grpSpLocks noChangeAspect="1"/>
          </p:cNvGrpSpPr>
          <p:nvPr/>
        </p:nvGrpSpPr>
        <p:grpSpPr>
          <a:xfrm>
            <a:off x="70716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890FF31-558C-7B0E-55DB-867BD5708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6" name="Group 178">
              <a:extLst>
                <a:ext uri="{FF2B5EF4-FFF2-40B4-BE49-F238E27FC236}">
                  <a16:creationId xmlns:a16="http://schemas.microsoft.com/office/drawing/2014/main" id="{42F6D77A-21AF-BF87-E2D0-AA488CC9FE61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5DB17A5C-C04B-1D07-FCDD-6D0B99457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FFBED637-3434-DF29-3AC2-8A30D6BDD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9" name="Chart 21">
            <a:extLst>
              <a:ext uri="{FF2B5EF4-FFF2-40B4-BE49-F238E27FC236}">
                <a16:creationId xmlns:a16="http://schemas.microsoft.com/office/drawing/2014/main" id="{342E7BA0-30DB-FB9B-1F0F-E66050958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810752"/>
              </p:ext>
            </p:extLst>
          </p:nvPr>
        </p:nvGraphicFramePr>
        <p:xfrm>
          <a:off x="53055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0" name="Group 62">
            <a:extLst>
              <a:ext uri="{FF2B5EF4-FFF2-40B4-BE49-F238E27FC236}">
                <a16:creationId xmlns:a16="http://schemas.microsoft.com/office/drawing/2014/main" id="{A5CADA48-DEE6-6B61-09B0-80D31471E395}"/>
              </a:ext>
            </a:extLst>
          </p:cNvPr>
          <p:cNvGrpSpPr>
            <a:grpSpLocks noChangeAspect="1"/>
          </p:cNvGrpSpPr>
          <p:nvPr/>
        </p:nvGrpSpPr>
        <p:grpSpPr>
          <a:xfrm>
            <a:off x="104529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867FA77-D4BF-1C67-D9C2-AE584EB6D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2" name="Group 178">
              <a:extLst>
                <a:ext uri="{FF2B5EF4-FFF2-40B4-BE49-F238E27FC236}">
                  <a16:creationId xmlns:a16="http://schemas.microsoft.com/office/drawing/2014/main" id="{D6EC7DBF-B14A-C5E0-177A-895B915B1BD6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D59AE41A-7E97-12B9-BE29-B9EB649C0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4F1755F7-B26B-0BE9-D63C-57292683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5" name="Chart 21">
            <a:extLst>
              <a:ext uri="{FF2B5EF4-FFF2-40B4-BE49-F238E27FC236}">
                <a16:creationId xmlns:a16="http://schemas.microsoft.com/office/drawing/2014/main" id="{2059F11D-761F-71AE-BD94-0E41C2446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807043"/>
              </p:ext>
            </p:extLst>
          </p:nvPr>
        </p:nvGraphicFramePr>
        <p:xfrm>
          <a:off x="70295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8" name="Group 62">
            <a:extLst>
              <a:ext uri="{FF2B5EF4-FFF2-40B4-BE49-F238E27FC236}">
                <a16:creationId xmlns:a16="http://schemas.microsoft.com/office/drawing/2014/main" id="{561CBA5E-B181-3B69-1E58-51C6C10E9F2E}"/>
              </a:ext>
            </a:extLst>
          </p:cNvPr>
          <p:cNvGrpSpPr>
            <a:grpSpLocks noChangeAspect="1"/>
          </p:cNvGrpSpPr>
          <p:nvPr/>
        </p:nvGrpSpPr>
        <p:grpSpPr>
          <a:xfrm>
            <a:off x="104625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E2CF461-2720-5B18-D6A6-D613A3E0E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0" name="Group 178">
              <a:extLst>
                <a:ext uri="{FF2B5EF4-FFF2-40B4-BE49-F238E27FC236}">
                  <a16:creationId xmlns:a16="http://schemas.microsoft.com/office/drawing/2014/main" id="{141ECCAA-5A78-265C-4416-01536B8C9474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45997DF3-CF08-7BFE-40C7-CCE6E8BE9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F19F4389-3741-DF10-9C90-07830187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3" name="Chart 21">
            <a:extLst>
              <a:ext uri="{FF2B5EF4-FFF2-40B4-BE49-F238E27FC236}">
                <a16:creationId xmlns:a16="http://schemas.microsoft.com/office/drawing/2014/main" id="{F353323F-A64E-2447-B886-C35AFDFD2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308015"/>
              </p:ext>
            </p:extLst>
          </p:nvPr>
        </p:nvGraphicFramePr>
        <p:xfrm>
          <a:off x="86964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7">
            <a:extLst>
              <a:ext uri="{FF2B5EF4-FFF2-40B4-BE49-F238E27FC236}">
                <a16:creationId xmlns:a16="http://schemas.microsoft.com/office/drawing/2014/main" id="{4B3302D8-4A1C-B8C1-A677-1F4EF78CF6A6}"/>
              </a:ext>
            </a:extLst>
          </p:cNvPr>
          <p:cNvSpPr txBox="1"/>
          <p:nvPr/>
        </p:nvSpPr>
        <p:spPr>
          <a:xfrm>
            <a:off x="6077706" y="471299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C7B199CC-76AF-57DE-AEB4-371E2E4C7419}"/>
              </a:ext>
            </a:extLst>
          </p:cNvPr>
          <p:cNvSpPr txBox="1"/>
          <p:nvPr/>
        </p:nvSpPr>
        <p:spPr>
          <a:xfrm>
            <a:off x="7783521" y="4703474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prstClr val="black"/>
                </a:solidFill>
                <a:latin typeface="Arial"/>
              </a:rPr>
              <a:t>Služby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2300AEBD-B00D-0D10-DAE7-342B8586213A}"/>
              </a:ext>
            </a:extLst>
          </p:cNvPr>
          <p:cNvSpPr txBox="1"/>
          <p:nvPr/>
        </p:nvSpPr>
        <p:spPr>
          <a:xfrm>
            <a:off x="9449556" y="469394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151910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37475"/>
            <a:ext cx="10789639" cy="3065006"/>
          </a:xfrm>
        </p:spPr>
        <p:txBody>
          <a:bodyPr/>
          <a:lstStyle/>
          <a:p>
            <a:r>
              <a:rPr lang="cs-CZ" dirty="0"/>
              <a:t>Znalost a využívání práv duševního vlastnictví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3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94052"/>
              </p:ext>
            </p:extLst>
          </p:nvPr>
        </p:nvGraphicFramePr>
        <p:xfrm>
          <a:off x="499755" y="1755846"/>
          <a:ext cx="10844517" cy="3726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44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905409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905409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905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409">
                  <a:extLst>
                    <a:ext uri="{9D8B030D-6E8A-4147-A177-3AD203B41FA5}">
                      <a16:colId xmlns:a16="http://schemas.microsoft.com/office/drawing/2014/main" val="681217446"/>
                    </a:ext>
                  </a:extLst>
                </a:gridCol>
              </a:tblGrid>
              <a:tr h="42585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Evropský patentový úřad (EPO)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Úřad průmyslového vlastnictví (ÚPV)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Úřad Evropské unie pro duševní vlastnictví (EUIPO)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Světová organizace duševního vlastnictví (WIPO)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Enterprise Europe Network (EEN)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Tmview/DesignView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ESPACENET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Žádné z uvedených pojmů neznám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744528"/>
              </p:ext>
            </p:extLst>
          </p:nvPr>
        </p:nvGraphicFramePr>
        <p:xfrm>
          <a:off x="4482039" y="1748868"/>
          <a:ext cx="1714629" cy="371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FIRMY NEJČASTĚJI ZNAJÍ EVROPSKÝ PATENTOVÝ ÚŘAD A ÚŘAD PRŮMYSLOVÉHO VLASTNICTVÍ. TÉMĚŘ OSMINA FIREM NENÍ OBEZNÁMENA S ŽÁDNÝM Z POJMŮ.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831661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Znalost pojmů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Q8. Které z následujících pojmů znáte?</a:t>
            </a:r>
          </a:p>
          <a:p>
            <a:pPr defTabSz="914355">
              <a:lnSpc>
                <a:spcPts val="1400"/>
              </a:lnSpc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56503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Zástupný symbol pro obsah 6">
            <a:extLst>
              <a:ext uri="{FF2B5EF4-FFF2-40B4-BE49-F238E27FC236}">
                <a16:creationId xmlns:a16="http://schemas.microsoft.com/office/drawing/2014/main" id="{4048C87F-4B5F-2CE3-3A57-93B1CCB00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00992"/>
              </p:ext>
            </p:extLst>
          </p:nvPr>
        </p:nvGraphicFramePr>
        <p:xfrm>
          <a:off x="-139955" y="2544870"/>
          <a:ext cx="10870163" cy="226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381746" cy="701731"/>
          </a:xfrm>
        </p:spPr>
        <p:txBody>
          <a:bodyPr/>
          <a:lstStyle/>
          <a:p>
            <a:r>
              <a:rPr lang="cs-CZ" sz="2200" dirty="0"/>
              <a:t>Přibližně třetina malých a středních podniků rozumí duševnímu vlastnictví.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Rozumíte pojmu duševního vlastnictví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Q9. Nakolik podle Vás rozumíte pojmu duševního vlastnictví?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/>
        </p:nvGraphicFramePr>
        <p:xfrm>
          <a:off x="434017" y="4871291"/>
          <a:ext cx="7086457" cy="512445"/>
        </p:xfrm>
        <a:graphic>
          <a:graphicData uri="http://schemas.openxmlformats.org/drawingml/2006/table">
            <a:tbl>
              <a:tblPr firstRow="1" bandRow="1"/>
              <a:tblGrid>
                <a:gridCol w="1012351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759263392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612859211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62AD2A0E-E7CB-4822-AFE3-14FCB0F3B1AF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ulka 71">
            <a:extLst>
              <a:ext uri="{FF2B5EF4-FFF2-40B4-BE49-F238E27FC236}">
                <a16:creationId xmlns:a16="http://schemas.microsoft.com/office/drawing/2014/main" id="{2F9C9028-8BA1-40D2-A885-5C279CB6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01925"/>
              </p:ext>
            </p:extLst>
          </p:nvPr>
        </p:nvGraphicFramePr>
        <p:xfrm>
          <a:off x="7966518" y="2287413"/>
          <a:ext cx="3214152" cy="300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en-US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en-US" sz="1100" b="0" noProof="0" dirty="0">
                          <a:solidFill>
                            <a:srgbClr val="95C3FF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Rozumím mu</a:t>
                      </a:r>
                      <a:endParaRPr lang="en-US" sz="1100" b="1" i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10 – Rozumím mu velmi dobře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 noProof="0" dirty="0">
                          <a:solidFill>
                            <a:srgbClr val="008BCA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9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95C3FF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000" b="0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8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r>
                        <a:rPr lang="en-US" sz="1000" b="0" noProof="0" dirty="0">
                          <a:solidFill>
                            <a:srgbClr val="ED6737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00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6-7</a:t>
                      </a:r>
                      <a:endParaRPr lang="en-US" sz="1000" b="0" kern="1200" baseline="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1-5 – Nerozumím mu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1">
            <a:extLst>
              <a:ext uri="{FF2B5EF4-FFF2-40B4-BE49-F238E27FC236}">
                <a16:creationId xmlns:a16="http://schemas.microsoft.com/office/drawing/2014/main" id="{6FFC0A8E-9273-CAB2-DBBA-2E62373FC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40467"/>
              </p:ext>
            </p:extLst>
          </p:nvPr>
        </p:nvGraphicFramePr>
        <p:xfrm>
          <a:off x="388860" y="2316427"/>
          <a:ext cx="7131614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03664353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038E583-27AD-9A8E-5E2B-6181F54158AA}"/>
              </a:ext>
            </a:extLst>
          </p:cNvPr>
          <p:cNvCxnSpPr/>
          <p:nvPr/>
        </p:nvCxnSpPr>
        <p:spPr>
          <a:xfrm>
            <a:off x="3440494" y="204382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0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10644"/>
              </p:ext>
            </p:extLst>
          </p:nvPr>
        </p:nvGraphicFramePr>
        <p:xfrm>
          <a:off x="499756" y="1755847"/>
          <a:ext cx="11006442" cy="3710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3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382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4006287059"/>
                    </a:ext>
                  </a:extLst>
                </a:gridCol>
              </a:tblGrid>
              <a:tr h="38167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Přečetl/a jsem si o nich na internetu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Informován/upozorněn obchodním poradcem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 škole / při studiu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Informován/varován přítelem/kolegou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tohoto dotazníku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Četl jsem časopis/knihu/noviny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Obdržel dopis, ve kterém se uvádí, že jsem porušil jejich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Někdo mě okopíroval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80738"/>
              </p:ext>
            </p:extLst>
          </p:nvPr>
        </p:nvGraphicFramePr>
        <p:xfrm>
          <a:off x="4230368" y="1686187"/>
          <a:ext cx="3403614" cy="377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Firmy se seznamují s informacemi o právech duševního vlastnictví nejčastěji na internetu.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Způsoby podrobnějšího seznámení se s informacemi o právech duševního vlastnictví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Q10. Jak jste se podrobněji seznámili s informacemi o právech duševního vlastnictví?</a:t>
            </a:r>
          </a:p>
          <a:p>
            <a:pPr defTabSz="914355">
              <a:lnSpc>
                <a:spcPts val="1400"/>
              </a:lnSpc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18760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Zástupný symbol pro obsah 6">
            <a:extLst>
              <a:ext uri="{FF2B5EF4-FFF2-40B4-BE49-F238E27FC236}">
                <a16:creationId xmlns:a16="http://schemas.microsoft.com/office/drawing/2014/main" id="{4048C87F-4B5F-2CE3-3A57-93B1CCB00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46686"/>
              </p:ext>
            </p:extLst>
          </p:nvPr>
        </p:nvGraphicFramePr>
        <p:xfrm>
          <a:off x="-139955" y="2544870"/>
          <a:ext cx="10870163" cy="226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381746" cy="701731"/>
          </a:xfrm>
        </p:spPr>
        <p:txBody>
          <a:bodyPr/>
          <a:lstStyle/>
          <a:p>
            <a:r>
              <a:rPr lang="cs-CZ" sz="2200" dirty="0"/>
              <a:t>Dva ze tří dotazovaných se domnívají, že je důležité, aby podniky, jako ten jejich, rozuměly tomu, jak ochránit svá práva duševního vlastnictví.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Jak je důležité, aby podniky rozuměly právům duševního vlastnictví?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Q11. Jak důležité je podle Vašeho názoru, aby podniky, jako je Váš, rozuměly tomu, jak chránit svá práva duševního vlastnictví?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/>
        </p:nvGraphicFramePr>
        <p:xfrm>
          <a:off x="434017" y="4871291"/>
          <a:ext cx="7086457" cy="512445"/>
        </p:xfrm>
        <a:graphic>
          <a:graphicData uri="http://schemas.openxmlformats.org/drawingml/2006/table">
            <a:tbl>
              <a:tblPr firstRow="1" bandRow="1"/>
              <a:tblGrid>
                <a:gridCol w="1012351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759263392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612859211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62AD2A0E-E7CB-4822-AFE3-14FCB0F3B1AF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1">
            <a:extLst>
              <a:ext uri="{FF2B5EF4-FFF2-40B4-BE49-F238E27FC236}">
                <a16:creationId xmlns:a16="http://schemas.microsoft.com/office/drawing/2014/main" id="{6FFC0A8E-9273-CAB2-DBBA-2E62373FC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55994"/>
              </p:ext>
            </p:extLst>
          </p:nvPr>
        </p:nvGraphicFramePr>
        <p:xfrm>
          <a:off x="388860" y="2316427"/>
          <a:ext cx="7131614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03664353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038E583-27AD-9A8E-5E2B-6181F54158AA}"/>
              </a:ext>
            </a:extLst>
          </p:cNvPr>
          <p:cNvCxnSpPr/>
          <p:nvPr/>
        </p:nvCxnSpPr>
        <p:spPr>
          <a:xfrm>
            <a:off x="3440494" y="204382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958CF78-552E-1C65-3198-811653D8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67922"/>
              </p:ext>
            </p:extLst>
          </p:nvPr>
        </p:nvGraphicFramePr>
        <p:xfrm>
          <a:off x="7966518" y="2287413"/>
          <a:ext cx="3214152" cy="300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en-US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Důležité</a:t>
                      </a:r>
                      <a:endParaRPr lang="en-US" sz="1100" b="1" i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důležité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 noProof="0" dirty="0">
                          <a:solidFill>
                            <a:srgbClr val="008BCA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Spíše důležité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95C3FF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000" b="0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Neutrální odpověď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r>
                        <a:rPr lang="en-US" sz="1000" b="0" noProof="0" dirty="0">
                          <a:solidFill>
                            <a:srgbClr val="ED6737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00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Spíše není důležité</a:t>
                      </a:r>
                      <a:endParaRPr lang="en-US" sz="1000" b="0" kern="1200" baseline="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Vůbec není důležité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55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397032"/>
          </a:xfrm>
        </p:spPr>
        <p:txBody>
          <a:bodyPr/>
          <a:lstStyle/>
          <a:p>
            <a:r>
              <a:rPr lang="cs-CZ" sz="2200" dirty="0"/>
              <a:t>TÉMĚŘ TŘETINA FIREM VLASTNÍ REGISTROVANÁ PRÁVA DUŠEVNÍHO VLASTNICTVÍ.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Vlastní Vaše společnost nějaká registrovaná práva duševního vlastnictví?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Q12. Vlastní Vaše společnost nějaká registrovaná práva duševního vlastnictví?</a:t>
            </a:r>
          </a:p>
          <a:p>
            <a:pPr defTabSz="914355">
              <a:lnSpc>
                <a:spcPts val="1400"/>
              </a:lnSpc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1245311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07D4C5E-96CF-9341-1400-6DBFF4D989CF}"/>
              </a:ext>
            </a:extLst>
          </p:cNvPr>
          <p:cNvSpPr/>
          <p:nvPr/>
        </p:nvSpPr>
        <p:spPr>
          <a:xfrm>
            <a:off x="5270253" y="1739929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C06AB0DE-31AD-FD68-3845-B7F8C84D9E60}"/>
              </a:ext>
            </a:extLst>
          </p:cNvPr>
          <p:cNvSpPr txBox="1"/>
          <p:nvPr/>
        </p:nvSpPr>
        <p:spPr>
          <a:xfrm>
            <a:off x="5400305" y="1655890"/>
            <a:ext cx="11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4A84E64F-47D2-F62B-8A8F-FD464BA39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545812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07C47D12-C1CC-5AC0-1DFB-901657037A28}"/>
              </a:ext>
            </a:extLst>
          </p:cNvPr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869FB7C7-6FCC-262A-8D49-49E8FDF5207C}"/>
              </a:ext>
            </a:extLst>
          </p:cNvPr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pSp>
        <p:nvGrpSpPr>
          <p:cNvPr id="20" name="Group 62">
            <a:extLst>
              <a:ext uri="{FF2B5EF4-FFF2-40B4-BE49-F238E27FC236}">
                <a16:creationId xmlns:a16="http://schemas.microsoft.com/office/drawing/2014/main" id="{60FA26C1-5722-0979-7D4F-4783A5E1987E}"/>
              </a:ext>
            </a:extLst>
          </p:cNvPr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A1CB636-BA8C-2E11-D5BF-F78FD4B18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178">
              <a:extLst>
                <a:ext uri="{FF2B5EF4-FFF2-40B4-BE49-F238E27FC236}">
                  <a16:creationId xmlns:a16="http://schemas.microsoft.com/office/drawing/2014/main" id="{9C4B1A99-F2CE-AC2D-B796-5B6D96FF3B39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C4189E23-D56D-AE25-3129-4A1CA7864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3A560FD6-9427-8DAF-1E75-1CBB5639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6" name="Chart 21">
            <a:extLst>
              <a:ext uri="{FF2B5EF4-FFF2-40B4-BE49-F238E27FC236}">
                <a16:creationId xmlns:a16="http://schemas.microsoft.com/office/drawing/2014/main" id="{CC00396D-FAAC-94D9-271E-54D13877A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983114"/>
              </p:ext>
            </p:extLst>
          </p:nvPr>
        </p:nvGraphicFramePr>
        <p:xfrm>
          <a:off x="5296040" y="224934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21">
            <a:extLst>
              <a:ext uri="{FF2B5EF4-FFF2-40B4-BE49-F238E27FC236}">
                <a16:creationId xmlns:a16="http://schemas.microsoft.com/office/drawing/2014/main" id="{89FE73E7-D911-9A60-CBB2-DA959C108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316676"/>
              </p:ext>
            </p:extLst>
          </p:nvPr>
        </p:nvGraphicFramePr>
        <p:xfrm>
          <a:off x="36386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14">
            <a:extLst>
              <a:ext uri="{FF2B5EF4-FFF2-40B4-BE49-F238E27FC236}">
                <a16:creationId xmlns:a16="http://schemas.microsoft.com/office/drawing/2014/main" id="{E8EE2C81-9FCF-2480-9D79-3CC6625F63FF}"/>
              </a:ext>
            </a:extLst>
          </p:cNvPr>
          <p:cNvSpPr txBox="1"/>
          <p:nvPr/>
        </p:nvSpPr>
        <p:spPr>
          <a:xfrm>
            <a:off x="4401471" y="473353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</a:t>
            </a:r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FA8176C6-58AC-3ABB-1C30-52374659CA4C}"/>
              </a:ext>
            </a:extLst>
          </p:cNvPr>
          <p:cNvGrpSpPr>
            <a:grpSpLocks noChangeAspect="1"/>
          </p:cNvGrpSpPr>
          <p:nvPr/>
        </p:nvGrpSpPr>
        <p:grpSpPr>
          <a:xfrm>
            <a:off x="70716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29AE6D4-CE2D-18B3-338D-C52F42F6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178">
              <a:extLst>
                <a:ext uri="{FF2B5EF4-FFF2-40B4-BE49-F238E27FC236}">
                  <a16:creationId xmlns:a16="http://schemas.microsoft.com/office/drawing/2014/main" id="{0B1313F0-0D38-CA2A-9D69-26119FE61F1F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5CA29E31-D05C-DB59-CC4C-2F6F65AD8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06468430-1652-6219-0EDC-F098B488B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4" name="Chart 21">
            <a:extLst>
              <a:ext uri="{FF2B5EF4-FFF2-40B4-BE49-F238E27FC236}">
                <a16:creationId xmlns:a16="http://schemas.microsoft.com/office/drawing/2014/main" id="{9C932985-3FBC-A6C6-D1FC-6CF0098CC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287698"/>
              </p:ext>
            </p:extLst>
          </p:nvPr>
        </p:nvGraphicFramePr>
        <p:xfrm>
          <a:off x="53055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oup 62">
            <a:extLst>
              <a:ext uri="{FF2B5EF4-FFF2-40B4-BE49-F238E27FC236}">
                <a16:creationId xmlns:a16="http://schemas.microsoft.com/office/drawing/2014/main" id="{F7EB3F1B-482C-6380-CCF3-A9391E787D02}"/>
              </a:ext>
            </a:extLst>
          </p:cNvPr>
          <p:cNvGrpSpPr>
            <a:grpSpLocks noChangeAspect="1"/>
          </p:cNvGrpSpPr>
          <p:nvPr/>
        </p:nvGrpSpPr>
        <p:grpSpPr>
          <a:xfrm>
            <a:off x="104529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F5132E6-5A42-F66A-6404-FEEDA007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178">
              <a:extLst>
                <a:ext uri="{FF2B5EF4-FFF2-40B4-BE49-F238E27FC236}">
                  <a16:creationId xmlns:a16="http://schemas.microsoft.com/office/drawing/2014/main" id="{72A7342F-7087-D517-038C-C9A27258F908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0D5A3661-DF90-6A55-C2A8-E0160912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DB682512-03D8-EFE5-5FE1-092A1DD78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0" name="Chart 21">
            <a:extLst>
              <a:ext uri="{FF2B5EF4-FFF2-40B4-BE49-F238E27FC236}">
                <a16:creationId xmlns:a16="http://schemas.microsoft.com/office/drawing/2014/main" id="{0FFDFAE2-E13D-0AAF-6F92-D2831F0DD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853412"/>
              </p:ext>
            </p:extLst>
          </p:nvPr>
        </p:nvGraphicFramePr>
        <p:xfrm>
          <a:off x="70295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1" name="Group 62">
            <a:extLst>
              <a:ext uri="{FF2B5EF4-FFF2-40B4-BE49-F238E27FC236}">
                <a16:creationId xmlns:a16="http://schemas.microsoft.com/office/drawing/2014/main" id="{60CA283E-5BE4-ACDA-DAA8-11DB9B19DA9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25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2C17443-0D28-4DF3-1D7C-22D7C33C8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3" name="Group 178">
              <a:extLst>
                <a:ext uri="{FF2B5EF4-FFF2-40B4-BE49-F238E27FC236}">
                  <a16:creationId xmlns:a16="http://schemas.microsoft.com/office/drawing/2014/main" id="{82DA4FE8-26F4-D5A2-5DBA-798B57505166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B1481997-4629-F895-5156-93D3BF243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0C82BEBA-089E-DA68-8A9A-241131505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6" name="Chart 21">
            <a:extLst>
              <a:ext uri="{FF2B5EF4-FFF2-40B4-BE49-F238E27FC236}">
                <a16:creationId xmlns:a16="http://schemas.microsoft.com/office/drawing/2014/main" id="{2197667D-9990-A357-8DA4-ECCDCD6AD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142679"/>
              </p:ext>
            </p:extLst>
          </p:nvPr>
        </p:nvGraphicFramePr>
        <p:xfrm>
          <a:off x="86964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27">
            <a:extLst>
              <a:ext uri="{FF2B5EF4-FFF2-40B4-BE49-F238E27FC236}">
                <a16:creationId xmlns:a16="http://schemas.microsoft.com/office/drawing/2014/main" id="{7542A623-9809-09D9-180C-FFA1BD4B78CB}"/>
              </a:ext>
            </a:extLst>
          </p:cNvPr>
          <p:cNvSpPr txBox="1"/>
          <p:nvPr/>
        </p:nvSpPr>
        <p:spPr>
          <a:xfrm>
            <a:off x="6077706" y="471299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0F37DCBA-AB64-1426-0B32-17C712436F18}"/>
              </a:ext>
            </a:extLst>
          </p:cNvPr>
          <p:cNvSpPr txBox="1"/>
          <p:nvPr/>
        </p:nvSpPr>
        <p:spPr>
          <a:xfrm>
            <a:off x="7783521" y="4703474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prstClr val="black"/>
                </a:solidFill>
                <a:latin typeface="Arial"/>
              </a:rPr>
              <a:t>Služby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30B6A277-3896-77AF-61E9-CF16161F705D}"/>
              </a:ext>
            </a:extLst>
          </p:cNvPr>
          <p:cNvSpPr txBox="1"/>
          <p:nvPr/>
        </p:nvSpPr>
        <p:spPr>
          <a:xfrm>
            <a:off x="9449556" y="469394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124786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80131"/>
          </a:xfrm>
        </p:spPr>
        <p:txBody>
          <a:bodyPr/>
          <a:lstStyle/>
          <a:p>
            <a:r>
              <a:rPr lang="cs-CZ" dirty="0"/>
              <a:t>Výzkumné pozadí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5" name="Obdélník 9">
            <a:extLst>
              <a:ext uri="{FF2B5EF4-FFF2-40B4-BE49-F238E27FC236}">
                <a16:creationId xmlns:a16="http://schemas.microsoft.com/office/drawing/2014/main" id="{1275A7CB-6E28-3376-CF99-951EE42EC4B0}"/>
              </a:ext>
            </a:extLst>
          </p:cNvPr>
          <p:cNvSpPr/>
          <p:nvPr/>
        </p:nvSpPr>
        <p:spPr>
          <a:xfrm>
            <a:off x="2268881" y="4798739"/>
            <a:ext cx="7858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Hlavním cílem výzkumu bylo </a:t>
            </a:r>
            <a:r>
              <a:rPr lang="cs-CZ" sz="2000" b="1" dirty="0">
                <a:solidFill>
                  <a:srgbClr val="ED6737"/>
                </a:solidFill>
              </a:rPr>
              <a:t>zjistit aktuální přístup malých </a:t>
            </a:r>
            <a:br>
              <a:rPr lang="cs-CZ" sz="2000" b="1" dirty="0">
                <a:solidFill>
                  <a:srgbClr val="ED6737"/>
                </a:solidFill>
              </a:rPr>
            </a:br>
            <a:r>
              <a:rPr lang="cs-CZ" sz="2000" b="1" dirty="0">
                <a:solidFill>
                  <a:srgbClr val="ED6737"/>
                </a:solidFill>
              </a:rPr>
              <a:t>a středních firem k oblasti duševního vlastnictví.</a:t>
            </a:r>
          </a:p>
        </p:txBody>
      </p:sp>
      <p:sp>
        <p:nvSpPr>
          <p:cNvPr id="6" name="Šipka: ohnutá nahoru 10">
            <a:extLst>
              <a:ext uri="{FF2B5EF4-FFF2-40B4-BE49-F238E27FC236}">
                <a16:creationId xmlns:a16="http://schemas.microsoft.com/office/drawing/2014/main" id="{E135EC62-5737-6DC8-4A66-A778058F3866}"/>
              </a:ext>
            </a:extLst>
          </p:cNvPr>
          <p:cNvSpPr/>
          <p:nvPr/>
        </p:nvSpPr>
        <p:spPr>
          <a:xfrm rot="5400000">
            <a:off x="1322110" y="4715096"/>
            <a:ext cx="799651" cy="707886"/>
          </a:xfrm>
          <a:prstGeom prst="bentUpArrow">
            <a:avLst>
              <a:gd name="adj1" fmla="val 28230"/>
              <a:gd name="adj2" fmla="val 29844"/>
              <a:gd name="adj3" fmla="val 395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45">
            <a:extLst>
              <a:ext uri="{FF2B5EF4-FFF2-40B4-BE49-F238E27FC236}">
                <a16:creationId xmlns:a16="http://schemas.microsoft.com/office/drawing/2014/main" id="{925A96CF-8607-3741-93D8-55C5AD4FA63C}"/>
              </a:ext>
            </a:extLst>
          </p:cNvPr>
          <p:cNvSpPr/>
          <p:nvPr/>
        </p:nvSpPr>
        <p:spPr>
          <a:xfrm>
            <a:off x="2268881" y="4625887"/>
            <a:ext cx="7858100" cy="1063714"/>
          </a:xfrm>
          <a:prstGeom prst="roundRect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69440-1050-5555-BD2A-A514A015484D}"/>
              </a:ext>
            </a:extLst>
          </p:cNvPr>
          <p:cNvSpPr txBox="1"/>
          <p:nvPr/>
        </p:nvSpPr>
        <p:spPr>
          <a:xfrm>
            <a:off x="3238499" y="1216528"/>
            <a:ext cx="77152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Úřad průmyslového vlastnictví (lidově patentový úřad) je ústřední orgán státní správy České republiky, v jehož působnosti je ochrana průmyslového vlastnictví, zejména plní funkci patentového a známkového úřadu. 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Mezi jeho činnosti patří především udělování patentů a vedení rejstříků ochranných známek. Dále se zabývá ochranou průmyslových vzorů, užitných vzorů, topografie polovodičových výrobků, zeměpisných označení a označení původu výrobků. V těchto oblastech úřad rozhoduje ve správním řízení.</a:t>
            </a:r>
          </a:p>
        </p:txBody>
      </p:sp>
      <p:pic>
        <p:nvPicPr>
          <p:cNvPr id="1026" name="Picture 2" descr="Úřad průmyslového vlastnictví – DigiKoalice">
            <a:extLst>
              <a:ext uri="{FF2B5EF4-FFF2-40B4-BE49-F238E27FC236}">
                <a16:creationId xmlns:a16="http://schemas.microsoft.com/office/drawing/2014/main" id="{CB46CEDA-0B0B-6FFF-311B-797EC6FC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9" y="1289498"/>
            <a:ext cx="2324100" cy="7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88944"/>
              </p:ext>
            </p:extLst>
          </p:nvPr>
        </p:nvGraphicFramePr>
        <p:xfrm>
          <a:off x="499756" y="1755847"/>
          <a:ext cx="7386073" cy="3710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152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9258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9258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38167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Ochranné známky EU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Národní ochranné známky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Užitné vzory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Národní zapsané průmyslové vzory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Další alternativní opatření ochrany (např. doménová jména)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Zapsané průmyslové vzory Společenství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Šlechtitelská práva/odrůdová práva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995902"/>
              </p:ext>
            </p:extLst>
          </p:nvPr>
        </p:nvGraphicFramePr>
        <p:xfrm>
          <a:off x="4439907" y="1678649"/>
          <a:ext cx="2439065" cy="377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FIRMY NEJČASTĚJI VLASTNÍ OCHRANNÉ ZNÁMKY EU, NÁRODNÍ OCHRANNÉ ZNÁMKY, UŽITNÉ VZORY A PATENTY.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Vlastněná práva duševního vlastnictví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Q12a. Jaká registrovaná práva duševního vlastnictví Vaše společnost vlastní?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26246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38253"/>
              </p:ext>
            </p:extLst>
          </p:nvPr>
        </p:nvGraphicFramePr>
        <p:xfrm>
          <a:off x="499756" y="1755846"/>
          <a:ext cx="7386073" cy="3702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152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925866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925866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543401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Obchodní tajemství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Autorská práva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Práva k databázím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Nezapsaná práva k průmyslovým vzorům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Žádné z uvedených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343051"/>
              </p:ext>
            </p:extLst>
          </p:nvPr>
        </p:nvGraphicFramePr>
        <p:xfrm>
          <a:off x="4439908" y="1846989"/>
          <a:ext cx="2111894" cy="361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DALŠÍMI VLASTNĚNÝMI PRÁVY DUŠEVNÍHO VLASTNICTVÍ JSOU OBCHODNÍ TAJEMSTVÍ, AUTORSKÁ PRÁVA A PRÁVA K DATABÁZÍM.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Další vlastněná práva duševního vlastnictví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Q12b. Jaká další práva duševního vlastnictví Vaše společnost vlastní?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55937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701731"/>
          </a:xfrm>
        </p:spPr>
        <p:txBody>
          <a:bodyPr/>
          <a:lstStyle/>
          <a:p>
            <a:r>
              <a:rPr lang="cs-CZ" sz="2200" dirty="0"/>
              <a:t>TÉMĚŘ TŘETINA DOTAZOVANÝCH FIREM ZAHRNUJE DUŠEVNÍ VLASTNICTVÍ DO SVÉ OBCHODNÍ STRATEGIE.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Zahrnuje Vaše společnost duševní vlastnictví do své obchodní strategie?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Q13. Zahrnuje Vaše společnost duševní vlastnictví do své obchodní strategie/obchodního plánu?</a:t>
            </a:r>
          </a:p>
          <a:p>
            <a:pPr defTabSz="914355">
              <a:lnSpc>
                <a:spcPts val="1400"/>
              </a:lnSpc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2625741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07D4C5E-96CF-9341-1400-6DBFF4D989CF}"/>
              </a:ext>
            </a:extLst>
          </p:cNvPr>
          <p:cNvSpPr/>
          <p:nvPr/>
        </p:nvSpPr>
        <p:spPr>
          <a:xfrm>
            <a:off x="5270253" y="1739929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C06AB0DE-31AD-FD68-3845-B7F8C84D9E60}"/>
              </a:ext>
            </a:extLst>
          </p:cNvPr>
          <p:cNvSpPr txBox="1"/>
          <p:nvPr/>
        </p:nvSpPr>
        <p:spPr>
          <a:xfrm>
            <a:off x="5400305" y="1655890"/>
            <a:ext cx="11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6F2CF105-0189-D0BC-D8FF-EE6965C5E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078185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66C1C265-BE6D-F5C4-CE5A-9DAB829E5FF3}"/>
              </a:ext>
            </a:extLst>
          </p:cNvPr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B59326C6-BEC5-C939-EC18-F8C9B2D87A1C}"/>
              </a:ext>
            </a:extLst>
          </p:cNvPr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pSp>
        <p:nvGrpSpPr>
          <p:cNvPr id="20" name="Group 62">
            <a:extLst>
              <a:ext uri="{FF2B5EF4-FFF2-40B4-BE49-F238E27FC236}">
                <a16:creationId xmlns:a16="http://schemas.microsoft.com/office/drawing/2014/main" id="{636F8DBA-32DA-6D39-ADF4-83F7175E6437}"/>
              </a:ext>
            </a:extLst>
          </p:cNvPr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8F082BD-4F95-4ACA-8FD9-F4F8FEF8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178">
              <a:extLst>
                <a:ext uri="{FF2B5EF4-FFF2-40B4-BE49-F238E27FC236}">
                  <a16:creationId xmlns:a16="http://schemas.microsoft.com/office/drawing/2014/main" id="{D578F2C6-E6BE-3D57-BD58-94E60BD9DEB6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5B2925CA-62AF-B69B-CFC2-6DB6C2E4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001547BB-7076-5AF4-5215-2E0F9717E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6" name="Chart 21">
            <a:extLst>
              <a:ext uri="{FF2B5EF4-FFF2-40B4-BE49-F238E27FC236}">
                <a16:creationId xmlns:a16="http://schemas.microsoft.com/office/drawing/2014/main" id="{873F07C9-2E33-707D-CD24-4869633A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748238"/>
              </p:ext>
            </p:extLst>
          </p:nvPr>
        </p:nvGraphicFramePr>
        <p:xfrm>
          <a:off x="5296040" y="224934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21">
            <a:extLst>
              <a:ext uri="{FF2B5EF4-FFF2-40B4-BE49-F238E27FC236}">
                <a16:creationId xmlns:a16="http://schemas.microsoft.com/office/drawing/2014/main" id="{4749BB0F-E66D-98A7-0B23-7D672A6BA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367332"/>
              </p:ext>
            </p:extLst>
          </p:nvPr>
        </p:nvGraphicFramePr>
        <p:xfrm>
          <a:off x="36386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14">
            <a:extLst>
              <a:ext uri="{FF2B5EF4-FFF2-40B4-BE49-F238E27FC236}">
                <a16:creationId xmlns:a16="http://schemas.microsoft.com/office/drawing/2014/main" id="{426708B5-B86C-329F-2995-D34B0F7305CD}"/>
              </a:ext>
            </a:extLst>
          </p:cNvPr>
          <p:cNvSpPr txBox="1"/>
          <p:nvPr/>
        </p:nvSpPr>
        <p:spPr>
          <a:xfrm>
            <a:off x="4401471" y="473353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</a:t>
            </a:r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BC8A714C-0F75-20BE-B0D8-2BE85E200DDD}"/>
              </a:ext>
            </a:extLst>
          </p:cNvPr>
          <p:cNvGrpSpPr>
            <a:grpSpLocks noChangeAspect="1"/>
          </p:cNvGrpSpPr>
          <p:nvPr/>
        </p:nvGrpSpPr>
        <p:grpSpPr>
          <a:xfrm>
            <a:off x="70716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189D1D-E923-C365-95B8-52247181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178">
              <a:extLst>
                <a:ext uri="{FF2B5EF4-FFF2-40B4-BE49-F238E27FC236}">
                  <a16:creationId xmlns:a16="http://schemas.microsoft.com/office/drawing/2014/main" id="{CA1FA952-0F3D-74CB-8EA7-42242206A9D5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0740B0E7-C8B0-1A39-FF81-12128930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BFCD700C-61D7-90F6-751C-AF83934F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4" name="Chart 21">
            <a:extLst>
              <a:ext uri="{FF2B5EF4-FFF2-40B4-BE49-F238E27FC236}">
                <a16:creationId xmlns:a16="http://schemas.microsoft.com/office/drawing/2014/main" id="{FB278810-180A-7569-0D96-C83DF64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885039"/>
              </p:ext>
            </p:extLst>
          </p:nvPr>
        </p:nvGraphicFramePr>
        <p:xfrm>
          <a:off x="53055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oup 62">
            <a:extLst>
              <a:ext uri="{FF2B5EF4-FFF2-40B4-BE49-F238E27FC236}">
                <a16:creationId xmlns:a16="http://schemas.microsoft.com/office/drawing/2014/main" id="{E4979F08-5335-B9C9-959C-81A4F00310CE}"/>
              </a:ext>
            </a:extLst>
          </p:cNvPr>
          <p:cNvGrpSpPr>
            <a:grpSpLocks noChangeAspect="1"/>
          </p:cNvGrpSpPr>
          <p:nvPr/>
        </p:nvGrpSpPr>
        <p:grpSpPr>
          <a:xfrm>
            <a:off x="104529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DBBB1C2-9861-3F45-A22B-ADB0F7FD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178">
              <a:extLst>
                <a:ext uri="{FF2B5EF4-FFF2-40B4-BE49-F238E27FC236}">
                  <a16:creationId xmlns:a16="http://schemas.microsoft.com/office/drawing/2014/main" id="{EEEA4121-4534-6071-B7F2-5315281E4F23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8B18B1E6-F5AC-6756-EA1C-3CF47C2E3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964FA66F-4445-CF61-BF1B-22C157FB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0" name="Chart 21">
            <a:extLst>
              <a:ext uri="{FF2B5EF4-FFF2-40B4-BE49-F238E27FC236}">
                <a16:creationId xmlns:a16="http://schemas.microsoft.com/office/drawing/2014/main" id="{E6625B5A-9D78-CD19-7C64-1EF6754A5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279477"/>
              </p:ext>
            </p:extLst>
          </p:nvPr>
        </p:nvGraphicFramePr>
        <p:xfrm>
          <a:off x="70295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1" name="Group 62">
            <a:extLst>
              <a:ext uri="{FF2B5EF4-FFF2-40B4-BE49-F238E27FC236}">
                <a16:creationId xmlns:a16="http://schemas.microsoft.com/office/drawing/2014/main" id="{6D324837-DBF6-F4C2-E9ED-39380A2E04C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25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D36B84E6-BA98-2B86-F6E4-835376EA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3" name="Group 178">
              <a:extLst>
                <a:ext uri="{FF2B5EF4-FFF2-40B4-BE49-F238E27FC236}">
                  <a16:creationId xmlns:a16="http://schemas.microsoft.com/office/drawing/2014/main" id="{7F9D7CDC-49E9-0CAE-BD20-13D70E21D86D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5C3B09F-9056-E5BC-5F39-1366C80C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B54B25AD-2814-D2C1-AE11-274BB0E29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6" name="Chart 21">
            <a:extLst>
              <a:ext uri="{FF2B5EF4-FFF2-40B4-BE49-F238E27FC236}">
                <a16:creationId xmlns:a16="http://schemas.microsoft.com/office/drawing/2014/main" id="{5391F478-4D6D-5A4E-197A-183958D2E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252561"/>
              </p:ext>
            </p:extLst>
          </p:nvPr>
        </p:nvGraphicFramePr>
        <p:xfrm>
          <a:off x="86964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27">
            <a:extLst>
              <a:ext uri="{FF2B5EF4-FFF2-40B4-BE49-F238E27FC236}">
                <a16:creationId xmlns:a16="http://schemas.microsoft.com/office/drawing/2014/main" id="{3A1E7CA1-6083-F0BE-2516-E9113B05C3A4}"/>
              </a:ext>
            </a:extLst>
          </p:cNvPr>
          <p:cNvSpPr txBox="1"/>
          <p:nvPr/>
        </p:nvSpPr>
        <p:spPr>
          <a:xfrm>
            <a:off x="6077706" y="471299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E94F99D0-D315-2E9E-D38A-32D9E4099113}"/>
              </a:ext>
            </a:extLst>
          </p:cNvPr>
          <p:cNvSpPr txBox="1"/>
          <p:nvPr/>
        </p:nvSpPr>
        <p:spPr>
          <a:xfrm>
            <a:off x="7783521" y="4703474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prstClr val="black"/>
                </a:solidFill>
                <a:latin typeface="Arial"/>
              </a:rPr>
              <a:t>Služby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29388A0D-AEA3-D941-087A-75F591D20F53}"/>
              </a:ext>
            </a:extLst>
          </p:cNvPr>
          <p:cNvSpPr txBox="1"/>
          <p:nvPr/>
        </p:nvSpPr>
        <p:spPr>
          <a:xfrm>
            <a:off x="9449556" y="469394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394734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701731"/>
          </a:xfrm>
        </p:spPr>
        <p:txBody>
          <a:bodyPr/>
          <a:lstStyle/>
          <a:p>
            <a:r>
              <a:rPr lang="cs-CZ" sz="2200" dirty="0"/>
              <a:t>Přibližně třetina podniků v minulosti podepsala licenční smlouvu zahrnující práva duševního vlastnictví.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Podepsal podnik někdy licenční smlouvu zahrnující práva duševního vlastnictví?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Q32. Podepsali jste někdy Vy nebo Vaše společnost licenční smlouvu zahrnující práva duševního vlastnictví?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6234736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07D4C5E-96CF-9341-1400-6DBFF4D989CF}"/>
              </a:ext>
            </a:extLst>
          </p:cNvPr>
          <p:cNvSpPr/>
          <p:nvPr/>
        </p:nvSpPr>
        <p:spPr>
          <a:xfrm>
            <a:off x="5270253" y="1739929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C06AB0DE-31AD-FD68-3845-B7F8C84D9E60}"/>
              </a:ext>
            </a:extLst>
          </p:cNvPr>
          <p:cNvSpPr txBox="1"/>
          <p:nvPr/>
        </p:nvSpPr>
        <p:spPr>
          <a:xfrm>
            <a:off x="5400305" y="1655890"/>
            <a:ext cx="11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6F2CF105-0189-D0BC-D8FF-EE6965C5E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261366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66C1C265-BE6D-F5C4-CE5A-9DAB829E5FF3}"/>
              </a:ext>
            </a:extLst>
          </p:cNvPr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B59326C6-BEC5-C939-EC18-F8C9B2D87A1C}"/>
              </a:ext>
            </a:extLst>
          </p:cNvPr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pSp>
        <p:nvGrpSpPr>
          <p:cNvPr id="20" name="Group 62">
            <a:extLst>
              <a:ext uri="{FF2B5EF4-FFF2-40B4-BE49-F238E27FC236}">
                <a16:creationId xmlns:a16="http://schemas.microsoft.com/office/drawing/2014/main" id="{636F8DBA-32DA-6D39-ADF4-83F7175E6437}"/>
              </a:ext>
            </a:extLst>
          </p:cNvPr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8F082BD-4F95-4ACA-8FD9-F4F8FEF8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178">
              <a:extLst>
                <a:ext uri="{FF2B5EF4-FFF2-40B4-BE49-F238E27FC236}">
                  <a16:creationId xmlns:a16="http://schemas.microsoft.com/office/drawing/2014/main" id="{D578F2C6-E6BE-3D57-BD58-94E60BD9DEB6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5B2925CA-62AF-B69B-CFC2-6DB6C2E4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001547BB-7076-5AF4-5215-2E0F9717E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6" name="Chart 21">
            <a:extLst>
              <a:ext uri="{FF2B5EF4-FFF2-40B4-BE49-F238E27FC236}">
                <a16:creationId xmlns:a16="http://schemas.microsoft.com/office/drawing/2014/main" id="{873F07C9-2E33-707D-CD24-4869633A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307871"/>
              </p:ext>
            </p:extLst>
          </p:nvPr>
        </p:nvGraphicFramePr>
        <p:xfrm>
          <a:off x="5296040" y="224934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21">
            <a:extLst>
              <a:ext uri="{FF2B5EF4-FFF2-40B4-BE49-F238E27FC236}">
                <a16:creationId xmlns:a16="http://schemas.microsoft.com/office/drawing/2014/main" id="{4749BB0F-E66D-98A7-0B23-7D672A6BA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49520"/>
              </p:ext>
            </p:extLst>
          </p:nvPr>
        </p:nvGraphicFramePr>
        <p:xfrm>
          <a:off x="36386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14">
            <a:extLst>
              <a:ext uri="{FF2B5EF4-FFF2-40B4-BE49-F238E27FC236}">
                <a16:creationId xmlns:a16="http://schemas.microsoft.com/office/drawing/2014/main" id="{426708B5-B86C-329F-2995-D34B0F7305CD}"/>
              </a:ext>
            </a:extLst>
          </p:cNvPr>
          <p:cNvSpPr txBox="1"/>
          <p:nvPr/>
        </p:nvSpPr>
        <p:spPr>
          <a:xfrm>
            <a:off x="4401471" y="473353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</a:t>
            </a:r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BC8A714C-0F75-20BE-B0D8-2BE85E200DDD}"/>
              </a:ext>
            </a:extLst>
          </p:cNvPr>
          <p:cNvGrpSpPr>
            <a:grpSpLocks noChangeAspect="1"/>
          </p:cNvGrpSpPr>
          <p:nvPr/>
        </p:nvGrpSpPr>
        <p:grpSpPr>
          <a:xfrm>
            <a:off x="70716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189D1D-E923-C365-95B8-52247181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178">
              <a:extLst>
                <a:ext uri="{FF2B5EF4-FFF2-40B4-BE49-F238E27FC236}">
                  <a16:creationId xmlns:a16="http://schemas.microsoft.com/office/drawing/2014/main" id="{CA1FA952-0F3D-74CB-8EA7-42242206A9D5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0740B0E7-C8B0-1A39-FF81-12128930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BFCD700C-61D7-90F6-751C-AF83934F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4" name="Chart 21">
            <a:extLst>
              <a:ext uri="{FF2B5EF4-FFF2-40B4-BE49-F238E27FC236}">
                <a16:creationId xmlns:a16="http://schemas.microsoft.com/office/drawing/2014/main" id="{FB278810-180A-7569-0D96-C83DF64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938369"/>
              </p:ext>
            </p:extLst>
          </p:nvPr>
        </p:nvGraphicFramePr>
        <p:xfrm>
          <a:off x="53055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oup 62">
            <a:extLst>
              <a:ext uri="{FF2B5EF4-FFF2-40B4-BE49-F238E27FC236}">
                <a16:creationId xmlns:a16="http://schemas.microsoft.com/office/drawing/2014/main" id="{E4979F08-5335-B9C9-959C-81A4F00310CE}"/>
              </a:ext>
            </a:extLst>
          </p:cNvPr>
          <p:cNvGrpSpPr>
            <a:grpSpLocks noChangeAspect="1"/>
          </p:cNvGrpSpPr>
          <p:nvPr/>
        </p:nvGrpSpPr>
        <p:grpSpPr>
          <a:xfrm>
            <a:off x="104529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DBBB1C2-9861-3F45-A22B-ADB0F7FD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178">
              <a:extLst>
                <a:ext uri="{FF2B5EF4-FFF2-40B4-BE49-F238E27FC236}">
                  <a16:creationId xmlns:a16="http://schemas.microsoft.com/office/drawing/2014/main" id="{EEEA4121-4534-6071-B7F2-5315281E4F23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8B18B1E6-F5AC-6756-EA1C-3CF47C2E3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964FA66F-4445-CF61-BF1B-22C157FB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0" name="Chart 21">
            <a:extLst>
              <a:ext uri="{FF2B5EF4-FFF2-40B4-BE49-F238E27FC236}">
                <a16:creationId xmlns:a16="http://schemas.microsoft.com/office/drawing/2014/main" id="{E6625B5A-9D78-CD19-7C64-1EF6754A5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199252"/>
              </p:ext>
            </p:extLst>
          </p:nvPr>
        </p:nvGraphicFramePr>
        <p:xfrm>
          <a:off x="70295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1" name="Group 62">
            <a:extLst>
              <a:ext uri="{FF2B5EF4-FFF2-40B4-BE49-F238E27FC236}">
                <a16:creationId xmlns:a16="http://schemas.microsoft.com/office/drawing/2014/main" id="{6D324837-DBF6-F4C2-E9ED-39380A2E04C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25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D36B84E6-BA98-2B86-F6E4-835376EA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3" name="Group 178">
              <a:extLst>
                <a:ext uri="{FF2B5EF4-FFF2-40B4-BE49-F238E27FC236}">
                  <a16:creationId xmlns:a16="http://schemas.microsoft.com/office/drawing/2014/main" id="{7F9D7CDC-49E9-0CAE-BD20-13D70E21D86D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5C3B09F-9056-E5BC-5F39-1366C80C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B54B25AD-2814-D2C1-AE11-274BB0E29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6" name="Chart 21">
            <a:extLst>
              <a:ext uri="{FF2B5EF4-FFF2-40B4-BE49-F238E27FC236}">
                <a16:creationId xmlns:a16="http://schemas.microsoft.com/office/drawing/2014/main" id="{5391F478-4D6D-5A4E-197A-183958D2E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442439"/>
              </p:ext>
            </p:extLst>
          </p:nvPr>
        </p:nvGraphicFramePr>
        <p:xfrm>
          <a:off x="86964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27">
            <a:extLst>
              <a:ext uri="{FF2B5EF4-FFF2-40B4-BE49-F238E27FC236}">
                <a16:creationId xmlns:a16="http://schemas.microsoft.com/office/drawing/2014/main" id="{3A1E7CA1-6083-F0BE-2516-E9113B05C3A4}"/>
              </a:ext>
            </a:extLst>
          </p:cNvPr>
          <p:cNvSpPr txBox="1"/>
          <p:nvPr/>
        </p:nvSpPr>
        <p:spPr>
          <a:xfrm>
            <a:off x="6077706" y="471299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E94F99D0-D315-2E9E-D38A-32D9E4099113}"/>
              </a:ext>
            </a:extLst>
          </p:cNvPr>
          <p:cNvSpPr txBox="1"/>
          <p:nvPr/>
        </p:nvSpPr>
        <p:spPr>
          <a:xfrm>
            <a:off x="7783521" y="4703474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Služby</a:t>
            </a: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29388A0D-AEA3-D941-087A-75F591D20F53}"/>
              </a:ext>
            </a:extLst>
          </p:cNvPr>
          <p:cNvSpPr txBox="1"/>
          <p:nvPr/>
        </p:nvSpPr>
        <p:spPr>
          <a:xfrm>
            <a:off x="9449556" y="469394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380701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87769"/>
              </p:ext>
            </p:extLst>
          </p:nvPr>
        </p:nvGraphicFramePr>
        <p:xfrm>
          <a:off x="499756" y="1755847"/>
          <a:ext cx="11006442" cy="3699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3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382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928">
                  <a:extLst>
                    <a:ext uri="{9D8B030D-6E8A-4147-A177-3AD203B41FA5}">
                      <a16:colId xmlns:a16="http://schemas.microsoft.com/office/drawing/2014/main" val="4006287059"/>
                    </a:ext>
                  </a:extLst>
                </a:gridCol>
              </a:tblGrid>
              <a:tr h="38167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0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Zpětná vazba od zákazníků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00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Nesleduji trh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0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Spoléhám se na náhodné informace, které získávám od svých obchodních partnerů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55300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Systematické monitorování zadávám specializované externí společnosti.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0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Spoléhám se na externí poradce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00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Mám osobu/oddělení, které se věnuje systematickému sledování využívání mého duševního vlastnictví.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045483"/>
              </p:ext>
            </p:extLst>
          </p:nvPr>
        </p:nvGraphicFramePr>
        <p:xfrm>
          <a:off x="4230368" y="1686187"/>
          <a:ext cx="3403614" cy="377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Třetina firem při sledování trhu z hlediska možného porušení duševního vlastnictví spoléhá na zpětnou vazbu od zákazníků.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Způsob sledování trhu z hlediska možného porušení svého duševního 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Q33. Jak Vaše společnost sleduje trh z hlediska možného porušení svého duševního vlastnictví?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58558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701731"/>
          </a:xfrm>
        </p:spPr>
        <p:txBody>
          <a:bodyPr/>
          <a:lstStyle/>
          <a:p>
            <a:r>
              <a:rPr lang="cs-CZ" sz="2200" dirty="0"/>
              <a:t>1 z 10 firem uvedla, že v nich někdy došlo k porušení práv duševního vlastnictví.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Došlo někdy v podniku k porušení práv duševního vlastnictví?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Q34. Došlo někdy ve Vaší společnosti k porušení práv duševního vlastnictví?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83285058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07D4C5E-96CF-9341-1400-6DBFF4D989CF}"/>
              </a:ext>
            </a:extLst>
          </p:cNvPr>
          <p:cNvSpPr/>
          <p:nvPr/>
        </p:nvSpPr>
        <p:spPr>
          <a:xfrm>
            <a:off x="5270253" y="1739929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C06AB0DE-31AD-FD68-3845-B7F8C84D9E60}"/>
              </a:ext>
            </a:extLst>
          </p:cNvPr>
          <p:cNvSpPr txBox="1"/>
          <p:nvPr/>
        </p:nvSpPr>
        <p:spPr>
          <a:xfrm>
            <a:off x="5400305" y="1655890"/>
            <a:ext cx="11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6F2CF105-0189-D0BC-D8FF-EE6965C5E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020810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66C1C265-BE6D-F5C4-CE5A-9DAB829E5FF3}"/>
              </a:ext>
            </a:extLst>
          </p:cNvPr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B59326C6-BEC5-C939-EC18-F8C9B2D87A1C}"/>
              </a:ext>
            </a:extLst>
          </p:cNvPr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pSp>
        <p:nvGrpSpPr>
          <p:cNvPr id="20" name="Group 62">
            <a:extLst>
              <a:ext uri="{FF2B5EF4-FFF2-40B4-BE49-F238E27FC236}">
                <a16:creationId xmlns:a16="http://schemas.microsoft.com/office/drawing/2014/main" id="{636F8DBA-32DA-6D39-ADF4-83F7175E6437}"/>
              </a:ext>
            </a:extLst>
          </p:cNvPr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8F082BD-4F95-4ACA-8FD9-F4F8FEF8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178">
              <a:extLst>
                <a:ext uri="{FF2B5EF4-FFF2-40B4-BE49-F238E27FC236}">
                  <a16:creationId xmlns:a16="http://schemas.microsoft.com/office/drawing/2014/main" id="{D578F2C6-E6BE-3D57-BD58-94E60BD9DEB6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5B2925CA-62AF-B69B-CFC2-6DB6C2E4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001547BB-7076-5AF4-5215-2E0F9717E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6" name="Chart 21">
            <a:extLst>
              <a:ext uri="{FF2B5EF4-FFF2-40B4-BE49-F238E27FC236}">
                <a16:creationId xmlns:a16="http://schemas.microsoft.com/office/drawing/2014/main" id="{873F07C9-2E33-707D-CD24-4869633A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254496"/>
              </p:ext>
            </p:extLst>
          </p:nvPr>
        </p:nvGraphicFramePr>
        <p:xfrm>
          <a:off x="5296040" y="224934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21">
            <a:extLst>
              <a:ext uri="{FF2B5EF4-FFF2-40B4-BE49-F238E27FC236}">
                <a16:creationId xmlns:a16="http://schemas.microsoft.com/office/drawing/2014/main" id="{4749BB0F-E66D-98A7-0B23-7D672A6BA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980981"/>
              </p:ext>
            </p:extLst>
          </p:nvPr>
        </p:nvGraphicFramePr>
        <p:xfrm>
          <a:off x="36386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14">
            <a:extLst>
              <a:ext uri="{FF2B5EF4-FFF2-40B4-BE49-F238E27FC236}">
                <a16:creationId xmlns:a16="http://schemas.microsoft.com/office/drawing/2014/main" id="{426708B5-B86C-329F-2995-D34B0F7305CD}"/>
              </a:ext>
            </a:extLst>
          </p:cNvPr>
          <p:cNvSpPr txBox="1"/>
          <p:nvPr/>
        </p:nvSpPr>
        <p:spPr>
          <a:xfrm>
            <a:off x="4401471" y="473353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</a:t>
            </a:r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BC8A714C-0F75-20BE-B0D8-2BE85E200DDD}"/>
              </a:ext>
            </a:extLst>
          </p:cNvPr>
          <p:cNvGrpSpPr>
            <a:grpSpLocks noChangeAspect="1"/>
          </p:cNvGrpSpPr>
          <p:nvPr/>
        </p:nvGrpSpPr>
        <p:grpSpPr>
          <a:xfrm>
            <a:off x="70716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189D1D-E923-C365-95B8-52247181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178">
              <a:extLst>
                <a:ext uri="{FF2B5EF4-FFF2-40B4-BE49-F238E27FC236}">
                  <a16:creationId xmlns:a16="http://schemas.microsoft.com/office/drawing/2014/main" id="{CA1FA952-0F3D-74CB-8EA7-42242206A9D5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0740B0E7-C8B0-1A39-FF81-12128930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BFCD700C-61D7-90F6-751C-AF83934F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4" name="Chart 21">
            <a:extLst>
              <a:ext uri="{FF2B5EF4-FFF2-40B4-BE49-F238E27FC236}">
                <a16:creationId xmlns:a16="http://schemas.microsoft.com/office/drawing/2014/main" id="{FB278810-180A-7569-0D96-C83DF64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014311"/>
              </p:ext>
            </p:extLst>
          </p:nvPr>
        </p:nvGraphicFramePr>
        <p:xfrm>
          <a:off x="53055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oup 62">
            <a:extLst>
              <a:ext uri="{FF2B5EF4-FFF2-40B4-BE49-F238E27FC236}">
                <a16:creationId xmlns:a16="http://schemas.microsoft.com/office/drawing/2014/main" id="{E4979F08-5335-B9C9-959C-81A4F00310CE}"/>
              </a:ext>
            </a:extLst>
          </p:cNvPr>
          <p:cNvGrpSpPr>
            <a:grpSpLocks noChangeAspect="1"/>
          </p:cNvGrpSpPr>
          <p:nvPr/>
        </p:nvGrpSpPr>
        <p:grpSpPr>
          <a:xfrm>
            <a:off x="104529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DBBB1C2-9861-3F45-A22B-ADB0F7FD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178">
              <a:extLst>
                <a:ext uri="{FF2B5EF4-FFF2-40B4-BE49-F238E27FC236}">
                  <a16:creationId xmlns:a16="http://schemas.microsoft.com/office/drawing/2014/main" id="{EEEA4121-4534-6071-B7F2-5315281E4F23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8B18B1E6-F5AC-6756-EA1C-3CF47C2E3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964FA66F-4445-CF61-BF1B-22C157FB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0" name="Chart 21">
            <a:extLst>
              <a:ext uri="{FF2B5EF4-FFF2-40B4-BE49-F238E27FC236}">
                <a16:creationId xmlns:a16="http://schemas.microsoft.com/office/drawing/2014/main" id="{E6625B5A-9D78-CD19-7C64-1EF6754A5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304898"/>
              </p:ext>
            </p:extLst>
          </p:nvPr>
        </p:nvGraphicFramePr>
        <p:xfrm>
          <a:off x="70295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1" name="Group 62">
            <a:extLst>
              <a:ext uri="{FF2B5EF4-FFF2-40B4-BE49-F238E27FC236}">
                <a16:creationId xmlns:a16="http://schemas.microsoft.com/office/drawing/2014/main" id="{6D324837-DBF6-F4C2-E9ED-39380A2E04C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25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D36B84E6-BA98-2B86-F6E4-835376EA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3" name="Group 178">
              <a:extLst>
                <a:ext uri="{FF2B5EF4-FFF2-40B4-BE49-F238E27FC236}">
                  <a16:creationId xmlns:a16="http://schemas.microsoft.com/office/drawing/2014/main" id="{7F9D7CDC-49E9-0CAE-BD20-13D70E21D86D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5C3B09F-9056-E5BC-5F39-1366C80C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B54B25AD-2814-D2C1-AE11-274BB0E29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6" name="Chart 21">
            <a:extLst>
              <a:ext uri="{FF2B5EF4-FFF2-40B4-BE49-F238E27FC236}">
                <a16:creationId xmlns:a16="http://schemas.microsoft.com/office/drawing/2014/main" id="{5391F478-4D6D-5A4E-197A-183958D2E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256514"/>
              </p:ext>
            </p:extLst>
          </p:nvPr>
        </p:nvGraphicFramePr>
        <p:xfrm>
          <a:off x="86964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27">
            <a:extLst>
              <a:ext uri="{FF2B5EF4-FFF2-40B4-BE49-F238E27FC236}">
                <a16:creationId xmlns:a16="http://schemas.microsoft.com/office/drawing/2014/main" id="{3A1E7CA1-6083-F0BE-2516-E9113B05C3A4}"/>
              </a:ext>
            </a:extLst>
          </p:cNvPr>
          <p:cNvSpPr txBox="1"/>
          <p:nvPr/>
        </p:nvSpPr>
        <p:spPr>
          <a:xfrm>
            <a:off x="6077706" y="471299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E94F99D0-D315-2E9E-D38A-32D9E4099113}"/>
              </a:ext>
            </a:extLst>
          </p:cNvPr>
          <p:cNvSpPr txBox="1"/>
          <p:nvPr/>
        </p:nvSpPr>
        <p:spPr>
          <a:xfrm>
            <a:off x="7783521" y="4703474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Služby</a:t>
            </a: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29388A0D-AEA3-D941-087A-75F591D20F53}"/>
              </a:ext>
            </a:extLst>
          </p:cNvPr>
          <p:cNvSpPr txBox="1"/>
          <p:nvPr/>
        </p:nvSpPr>
        <p:spPr>
          <a:xfrm>
            <a:off x="9449556" y="469394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156156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701731"/>
          </a:xfrm>
        </p:spPr>
        <p:txBody>
          <a:bodyPr/>
          <a:lstStyle/>
          <a:p>
            <a:r>
              <a:rPr lang="cs-CZ" sz="2200" dirty="0"/>
              <a:t>Pětina podniků si nechala v minulosti profesionálně nacenit svůj nehmotný majetek.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Nechal si podnik někdy profesionálně nacenit svůj nehmotný majetek?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38543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Q30. Nechal/a jste si profesionálně ocenit svůj nehmotný majetek?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54388486"/>
              </p:ext>
            </p:extLst>
          </p:nvPr>
        </p:nvGraphicFramePr>
        <p:xfrm>
          <a:off x="454288" y="2515878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0613" y="3826374"/>
            <a:ext cx="11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469" y="1730222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4" y="1655009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91" y="1737842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3944" y="1653803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C8C29D9-8ACE-104E-F21D-F63DA1CF8030}"/>
              </a:ext>
            </a:extLst>
          </p:cNvPr>
          <p:cNvSpPr/>
          <p:nvPr/>
        </p:nvSpPr>
        <p:spPr>
          <a:xfrm>
            <a:off x="9264091" y="6164704"/>
            <a:ext cx="1917854" cy="2535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Statisticky signifikantní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07D4C5E-96CF-9341-1400-6DBFF4D989CF}"/>
              </a:ext>
            </a:extLst>
          </p:cNvPr>
          <p:cNvSpPr/>
          <p:nvPr/>
        </p:nvSpPr>
        <p:spPr>
          <a:xfrm>
            <a:off x="5270253" y="1739929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C06AB0DE-31AD-FD68-3845-B7F8C84D9E60}"/>
              </a:ext>
            </a:extLst>
          </p:cNvPr>
          <p:cNvSpPr txBox="1"/>
          <p:nvPr/>
        </p:nvSpPr>
        <p:spPr>
          <a:xfrm>
            <a:off x="5400305" y="1655890"/>
            <a:ext cx="11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6F2CF105-0189-D0BC-D8FF-EE6965C5E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74189"/>
              </p:ext>
            </p:extLst>
          </p:nvPr>
        </p:nvGraphicFramePr>
        <p:xfrm>
          <a:off x="3629165" y="223981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66C1C265-BE6D-F5C4-CE5A-9DAB829E5FF3}"/>
              </a:ext>
            </a:extLst>
          </p:cNvPr>
          <p:cNvSpPr txBox="1"/>
          <p:nvPr/>
        </p:nvSpPr>
        <p:spPr>
          <a:xfrm>
            <a:off x="4383096" y="287467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B59326C6-BEC5-C939-EC18-F8C9B2D87A1C}"/>
              </a:ext>
            </a:extLst>
          </p:cNvPr>
          <p:cNvSpPr txBox="1"/>
          <p:nvPr/>
        </p:nvSpPr>
        <p:spPr>
          <a:xfrm>
            <a:off x="6077706" y="2855624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pSp>
        <p:nvGrpSpPr>
          <p:cNvPr id="20" name="Group 62">
            <a:extLst>
              <a:ext uri="{FF2B5EF4-FFF2-40B4-BE49-F238E27FC236}">
                <a16:creationId xmlns:a16="http://schemas.microsoft.com/office/drawing/2014/main" id="{636F8DBA-32DA-6D39-ADF4-83F7175E6437}"/>
              </a:ext>
            </a:extLst>
          </p:cNvPr>
          <p:cNvGrpSpPr>
            <a:grpSpLocks noChangeAspect="1"/>
          </p:cNvGrpSpPr>
          <p:nvPr/>
        </p:nvGrpSpPr>
        <p:grpSpPr>
          <a:xfrm>
            <a:off x="70620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8F082BD-4F95-4ACA-8FD9-F4F8FEF8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178">
              <a:extLst>
                <a:ext uri="{FF2B5EF4-FFF2-40B4-BE49-F238E27FC236}">
                  <a16:creationId xmlns:a16="http://schemas.microsoft.com/office/drawing/2014/main" id="{D578F2C6-E6BE-3D57-BD58-94E60BD9DEB6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5B2925CA-62AF-B69B-CFC2-6DB6C2E4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001547BB-7076-5AF4-5215-2E0F9717E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6" name="Chart 21">
            <a:extLst>
              <a:ext uri="{FF2B5EF4-FFF2-40B4-BE49-F238E27FC236}">
                <a16:creationId xmlns:a16="http://schemas.microsoft.com/office/drawing/2014/main" id="{873F07C9-2E33-707D-CD24-4869633A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549472"/>
              </p:ext>
            </p:extLst>
          </p:nvPr>
        </p:nvGraphicFramePr>
        <p:xfrm>
          <a:off x="5296040" y="224934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21">
            <a:extLst>
              <a:ext uri="{FF2B5EF4-FFF2-40B4-BE49-F238E27FC236}">
                <a16:creationId xmlns:a16="http://schemas.microsoft.com/office/drawing/2014/main" id="{4749BB0F-E66D-98A7-0B23-7D672A6BA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049273"/>
              </p:ext>
            </p:extLst>
          </p:nvPr>
        </p:nvGraphicFramePr>
        <p:xfrm>
          <a:off x="36386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14">
            <a:extLst>
              <a:ext uri="{FF2B5EF4-FFF2-40B4-BE49-F238E27FC236}">
                <a16:creationId xmlns:a16="http://schemas.microsoft.com/office/drawing/2014/main" id="{426708B5-B86C-329F-2995-D34B0F7305CD}"/>
              </a:ext>
            </a:extLst>
          </p:cNvPr>
          <p:cNvSpPr txBox="1"/>
          <p:nvPr/>
        </p:nvSpPr>
        <p:spPr>
          <a:xfrm>
            <a:off x="4401471" y="473353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</a:t>
            </a:r>
          </a:p>
        </p:txBody>
      </p:sp>
      <p:grpSp>
        <p:nvGrpSpPr>
          <p:cNvPr id="39" name="Group 62">
            <a:extLst>
              <a:ext uri="{FF2B5EF4-FFF2-40B4-BE49-F238E27FC236}">
                <a16:creationId xmlns:a16="http://schemas.microsoft.com/office/drawing/2014/main" id="{BC8A714C-0F75-20BE-B0D8-2BE85E200DDD}"/>
              </a:ext>
            </a:extLst>
          </p:cNvPr>
          <p:cNvGrpSpPr>
            <a:grpSpLocks noChangeAspect="1"/>
          </p:cNvGrpSpPr>
          <p:nvPr/>
        </p:nvGrpSpPr>
        <p:grpSpPr>
          <a:xfrm>
            <a:off x="70716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189D1D-E923-C365-95B8-52247181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178">
              <a:extLst>
                <a:ext uri="{FF2B5EF4-FFF2-40B4-BE49-F238E27FC236}">
                  <a16:creationId xmlns:a16="http://schemas.microsoft.com/office/drawing/2014/main" id="{CA1FA952-0F3D-74CB-8EA7-42242206A9D5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0740B0E7-C8B0-1A39-FF81-12128930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BFCD700C-61D7-90F6-751C-AF83934F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4" name="Chart 21">
            <a:extLst>
              <a:ext uri="{FF2B5EF4-FFF2-40B4-BE49-F238E27FC236}">
                <a16:creationId xmlns:a16="http://schemas.microsoft.com/office/drawing/2014/main" id="{FB278810-180A-7569-0D96-C83DF640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319494"/>
              </p:ext>
            </p:extLst>
          </p:nvPr>
        </p:nvGraphicFramePr>
        <p:xfrm>
          <a:off x="53055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oup 62">
            <a:extLst>
              <a:ext uri="{FF2B5EF4-FFF2-40B4-BE49-F238E27FC236}">
                <a16:creationId xmlns:a16="http://schemas.microsoft.com/office/drawing/2014/main" id="{E4979F08-5335-B9C9-959C-81A4F00310CE}"/>
              </a:ext>
            </a:extLst>
          </p:cNvPr>
          <p:cNvGrpSpPr>
            <a:grpSpLocks noChangeAspect="1"/>
          </p:cNvGrpSpPr>
          <p:nvPr/>
        </p:nvGrpSpPr>
        <p:grpSpPr>
          <a:xfrm>
            <a:off x="10452987" y="369877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DBBB1C2-9861-3F45-A22B-ADB0F7FD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178">
              <a:extLst>
                <a:ext uri="{FF2B5EF4-FFF2-40B4-BE49-F238E27FC236}">
                  <a16:creationId xmlns:a16="http://schemas.microsoft.com/office/drawing/2014/main" id="{EEEA4121-4534-6071-B7F2-5315281E4F23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8B18B1E6-F5AC-6756-EA1C-3CF47C2E3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964FA66F-4445-CF61-BF1B-22C157FB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0" name="Chart 21">
            <a:extLst>
              <a:ext uri="{FF2B5EF4-FFF2-40B4-BE49-F238E27FC236}">
                <a16:creationId xmlns:a16="http://schemas.microsoft.com/office/drawing/2014/main" id="{E6625B5A-9D78-CD19-7C64-1EF6754A5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48729"/>
              </p:ext>
            </p:extLst>
          </p:nvPr>
        </p:nvGraphicFramePr>
        <p:xfrm>
          <a:off x="7029590" y="393526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1" name="Group 62">
            <a:extLst>
              <a:ext uri="{FF2B5EF4-FFF2-40B4-BE49-F238E27FC236}">
                <a16:creationId xmlns:a16="http://schemas.microsoft.com/office/drawing/2014/main" id="{6D324837-DBF6-F4C2-E9ED-39380A2E04C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2512" y="5394226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D36B84E6-BA98-2B86-F6E4-835376EA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3" name="Group 178">
              <a:extLst>
                <a:ext uri="{FF2B5EF4-FFF2-40B4-BE49-F238E27FC236}">
                  <a16:creationId xmlns:a16="http://schemas.microsoft.com/office/drawing/2014/main" id="{7F9D7CDC-49E9-0CAE-BD20-13D70E21D86D}"/>
                </a:ext>
              </a:extLst>
            </p:cNvPr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5C3B09F-9056-E5BC-5F39-1366C80C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B54B25AD-2814-D2C1-AE11-274BB0E29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6" name="Chart 21">
            <a:extLst>
              <a:ext uri="{FF2B5EF4-FFF2-40B4-BE49-F238E27FC236}">
                <a16:creationId xmlns:a16="http://schemas.microsoft.com/office/drawing/2014/main" id="{5391F478-4D6D-5A4E-197A-183958D2E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193974"/>
              </p:ext>
            </p:extLst>
          </p:nvPr>
        </p:nvGraphicFramePr>
        <p:xfrm>
          <a:off x="8696465" y="3944792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27">
            <a:extLst>
              <a:ext uri="{FF2B5EF4-FFF2-40B4-BE49-F238E27FC236}">
                <a16:creationId xmlns:a16="http://schemas.microsoft.com/office/drawing/2014/main" id="{3A1E7CA1-6083-F0BE-2516-E9113B05C3A4}"/>
              </a:ext>
            </a:extLst>
          </p:cNvPr>
          <p:cNvSpPr txBox="1"/>
          <p:nvPr/>
        </p:nvSpPr>
        <p:spPr>
          <a:xfrm>
            <a:off x="6077706" y="471299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E94F99D0-D315-2E9E-D38A-32D9E4099113}"/>
              </a:ext>
            </a:extLst>
          </p:cNvPr>
          <p:cNvSpPr txBox="1"/>
          <p:nvPr/>
        </p:nvSpPr>
        <p:spPr>
          <a:xfrm>
            <a:off x="7783521" y="4703474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Služby</a:t>
            </a: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29388A0D-AEA3-D941-087A-75F591D20F53}"/>
              </a:ext>
            </a:extLst>
          </p:cNvPr>
          <p:cNvSpPr txBox="1"/>
          <p:nvPr/>
        </p:nvSpPr>
        <p:spPr>
          <a:xfrm>
            <a:off x="9449556" y="469394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43262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Zástupný symbol pro obsah 6">
            <a:extLst>
              <a:ext uri="{FF2B5EF4-FFF2-40B4-BE49-F238E27FC236}">
                <a16:creationId xmlns:a16="http://schemas.microsoft.com/office/drawing/2014/main" id="{4048C87F-4B5F-2CE3-3A57-93B1CCB00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821148"/>
              </p:ext>
            </p:extLst>
          </p:nvPr>
        </p:nvGraphicFramePr>
        <p:xfrm>
          <a:off x="-139955" y="2544870"/>
          <a:ext cx="10870163" cy="226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381746" cy="701731"/>
          </a:xfrm>
        </p:spPr>
        <p:txBody>
          <a:bodyPr/>
          <a:lstStyle/>
          <a:p>
            <a:r>
              <a:rPr lang="cs-CZ" sz="2200" dirty="0"/>
              <a:t>Přibližně pětina podniků se někdy pokusila získat finanční prostředky využitím svého nehmotného majetku.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Pokusila se firma někdy získat finanční prostředky využitím nehmotného majetku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Q31. Pokusili jste se získat finanční prostředky využitím svého nehmotného majetku?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N=305/196/109/93/33/119/60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/>
        </p:nvGraphicFramePr>
        <p:xfrm>
          <a:off x="434017" y="4871291"/>
          <a:ext cx="7086457" cy="512445"/>
        </p:xfrm>
        <a:graphic>
          <a:graphicData uri="http://schemas.openxmlformats.org/drawingml/2006/table">
            <a:tbl>
              <a:tblPr firstRow="1" bandRow="1"/>
              <a:tblGrid>
                <a:gridCol w="1012351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759263392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612859211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62AD2A0E-E7CB-4822-AFE3-14FCB0F3B1AF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ulka 71">
            <a:extLst>
              <a:ext uri="{FF2B5EF4-FFF2-40B4-BE49-F238E27FC236}">
                <a16:creationId xmlns:a16="http://schemas.microsoft.com/office/drawing/2014/main" id="{2F9C9028-8BA1-40D2-A885-5C279CB6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71472"/>
              </p:ext>
            </p:extLst>
          </p:nvPr>
        </p:nvGraphicFramePr>
        <p:xfrm>
          <a:off x="7936553" y="2219718"/>
          <a:ext cx="3214152" cy="300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en-US" sz="1100" b="0" noProof="0" dirty="0">
                          <a:solidFill>
                            <a:srgbClr val="008BCA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Ano</a:t>
                      </a:r>
                      <a:endParaRPr lang="en-US" sz="1100" b="1" i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 noProof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000" b="0" noProof="0">
                          <a:solidFill>
                            <a:srgbClr val="008BCA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úspěšně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r>
                        <a:rPr lang="en-US" sz="1000" b="0" noProof="0" dirty="0">
                          <a:solidFill>
                            <a:srgbClr val="008BCA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neúspěšně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ED6737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95C3FF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není relevantní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r>
                        <a:rPr lang="en-US" sz="10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ED6737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Nebyl/a jsem si vědom/a, že bych mohl/a</a:t>
                      </a:r>
                      <a:endParaRPr lang="en-US" sz="1000" b="0" kern="1200" baseline="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7F7F7F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it-IT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Nevím, už si to nepamatuji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1">
            <a:extLst>
              <a:ext uri="{FF2B5EF4-FFF2-40B4-BE49-F238E27FC236}">
                <a16:creationId xmlns:a16="http://schemas.microsoft.com/office/drawing/2014/main" id="{6FFC0A8E-9273-CAB2-DBBA-2E62373FC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83619"/>
              </p:ext>
            </p:extLst>
          </p:nvPr>
        </p:nvGraphicFramePr>
        <p:xfrm>
          <a:off x="388860" y="2316427"/>
          <a:ext cx="7131614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03664353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038E583-27AD-9A8E-5E2B-6181F54158AA}"/>
              </a:ext>
            </a:extLst>
          </p:cNvPr>
          <p:cNvCxnSpPr/>
          <p:nvPr/>
        </p:nvCxnSpPr>
        <p:spPr>
          <a:xfrm>
            <a:off x="3440494" y="204382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0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37475"/>
            <a:ext cx="11091564" cy="3065006"/>
          </a:xfrm>
        </p:spPr>
        <p:txBody>
          <a:bodyPr/>
          <a:lstStyle/>
          <a:p>
            <a:r>
              <a:rPr lang="cs-CZ" dirty="0"/>
              <a:t>Využívání práv duševního vlastnictví v detailu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4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65718"/>
              </p:ext>
            </p:extLst>
          </p:nvPr>
        </p:nvGraphicFramePr>
        <p:xfrm>
          <a:off x="499756" y="1755847"/>
          <a:ext cx="8121731" cy="371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347081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Národní ochranné známky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Ochranné známky EU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Užitné vzory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Národní zapsané průmyslové vzory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Další ochranná opatření, např. doménová jména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Zapsané průmyslové vzory Společenství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Šlechtitelská práva/odrůdová práva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Odborníka jsme nevyužili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37416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3173"/>
              </p:ext>
            </p:extLst>
          </p:nvPr>
        </p:nvGraphicFramePr>
        <p:xfrm>
          <a:off x="4272313" y="1644243"/>
          <a:ext cx="2430491" cy="382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ODBORNÍCI JSOU NEJČASTĚJI VYUŽÍVÁNI V PŘÍPADĚ NÁRODNÍCH OCHRANNÝCH ZNÁMEK, OCHRANNÝCH ZNÁMEK EU A UŽITNÝCH VZORŮ.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Typy práv, pro která firmy využívají odborníka na duševní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Q16. Pro jaká práva jste při podání žádosti využili služeb odborníka na duševní vlastnictví?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013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80131"/>
          </a:xfrm>
        </p:spPr>
        <p:txBody>
          <a:bodyPr/>
          <a:lstStyle/>
          <a:p>
            <a:r>
              <a:rPr lang="cs-CZ" dirty="0"/>
              <a:t>metodika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3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7A8059C3-46EE-49A8-A22C-EF6388023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06929"/>
              </p:ext>
            </p:extLst>
          </p:nvPr>
        </p:nvGraphicFramePr>
        <p:xfrm>
          <a:off x="1859530" y="1246029"/>
          <a:ext cx="10203147" cy="4321212"/>
        </p:xfrm>
        <a:graphic>
          <a:graphicData uri="http://schemas.openxmlformats.org/drawingml/2006/table">
            <a:tbl>
              <a:tblPr firstRow="1" bandRow="1"/>
              <a:tblGrid>
                <a:gridCol w="195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  <a:t>Metoda</a:t>
                      </a:r>
                      <a:b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  <a:t>ankety</a:t>
                      </a:r>
                      <a:endParaRPr lang="en-GB" sz="1800" b="1" kern="1200" dirty="0">
                        <a:solidFill>
                          <a:srgbClr val="CCCC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cs-CZ" sz="1800" kern="1200" baseline="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 dotazování</a:t>
                      </a:r>
                      <a:endParaRPr lang="cs-CZ" sz="1800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  <a:t>Cílová</a:t>
                      </a:r>
                      <a:b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  <a:t>skupina</a:t>
                      </a:r>
                      <a:endParaRPr lang="en-GB" sz="1800" b="1" kern="1200" dirty="0">
                        <a:solidFill>
                          <a:srgbClr val="C2A9E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Majitelé, jednatelé a ředitelé malých a středních podniků </a:t>
                      </a:r>
                      <a:b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o velikosti 4-249 zaměstnanců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  <a:t>Velikost</a:t>
                      </a:r>
                      <a:b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  <a:t>vzorku</a:t>
                      </a:r>
                      <a:endParaRPr lang="en-GB" sz="1800" b="1" kern="1200" dirty="0">
                        <a:solidFill>
                          <a:srgbClr val="ED673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305 podniků</a:t>
                      </a:r>
                      <a:b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sběr proběhl 3. 3. – 17. 3. 2023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800" b="1" kern="1200" dirty="0">
                          <a:solidFill>
                            <a:srgbClr val="FBB040"/>
                          </a:solidFill>
                          <a:latin typeface="+mj-lt"/>
                          <a:ea typeface="+mn-ea"/>
                          <a:cs typeface="+mn-cs"/>
                        </a:rPr>
                        <a:t>Výzkumný nástroj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Strukturovaný dotazník o délce cca 10 minut</a:t>
                      </a:r>
                      <a:b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1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Vyznačené rozdíly v rámci podskupin jsou sig. na hladině 95 %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15">
            <a:extLst>
              <a:ext uri="{FF2B5EF4-FFF2-40B4-BE49-F238E27FC236}">
                <a16:creationId xmlns:a16="http://schemas.microsoft.com/office/drawing/2014/main" id="{32250F5E-C42C-4D2A-BCEC-E29726EAAF87}"/>
              </a:ext>
            </a:extLst>
          </p:cNvPr>
          <p:cNvGrpSpPr>
            <a:grpSpLocks noChangeAspect="1"/>
          </p:cNvGrpSpPr>
          <p:nvPr/>
        </p:nvGrpSpPr>
        <p:grpSpPr>
          <a:xfrm>
            <a:off x="934098" y="1502191"/>
            <a:ext cx="687134" cy="574232"/>
            <a:chOff x="5308593" y="2025650"/>
            <a:chExt cx="812804" cy="70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4A77865-0367-432A-95C9-2CE38226F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5297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F3D2F8D-9C32-42BC-9D15-587FE041E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8593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0C16AAB-7349-43B8-ACBD-164932FAB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776" y="2378075"/>
              <a:ext cx="269874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028D9C6C-33A0-44BB-A621-9F8EE25C759A}"/>
              </a:ext>
            </a:extLst>
          </p:cNvPr>
          <p:cNvSpPr>
            <a:spLocks noEditPoints="1"/>
          </p:cNvSpPr>
          <p:nvPr/>
        </p:nvSpPr>
        <p:spPr bwMode="auto">
          <a:xfrm>
            <a:off x="936789" y="2565204"/>
            <a:ext cx="690524" cy="586438"/>
          </a:xfrm>
          <a:custGeom>
            <a:avLst/>
            <a:gdLst>
              <a:gd name="T0" fmla="*/ 773 w 1545"/>
              <a:gd name="T1" fmla="*/ 0 h 1545"/>
              <a:gd name="T2" fmla="*/ 0 w 1545"/>
              <a:gd name="T3" fmla="*/ 773 h 1545"/>
              <a:gd name="T4" fmla="*/ 773 w 1545"/>
              <a:gd name="T5" fmla="*/ 1545 h 1545"/>
              <a:gd name="T6" fmla="*/ 1545 w 1545"/>
              <a:gd name="T7" fmla="*/ 773 h 1545"/>
              <a:gd name="T8" fmla="*/ 773 w 1545"/>
              <a:gd name="T9" fmla="*/ 0 h 1545"/>
              <a:gd name="T10" fmla="*/ 1217 w 1545"/>
              <a:gd name="T11" fmla="*/ 1217 h 1545"/>
              <a:gd name="T12" fmla="*/ 845 w 1545"/>
              <a:gd name="T13" fmla="*/ 1397 h 1545"/>
              <a:gd name="T14" fmla="*/ 845 w 1545"/>
              <a:gd name="T15" fmla="*/ 1215 h 1545"/>
              <a:gd name="T16" fmla="*/ 701 w 1545"/>
              <a:gd name="T17" fmla="*/ 1215 h 1545"/>
              <a:gd name="T18" fmla="*/ 701 w 1545"/>
              <a:gd name="T19" fmla="*/ 1397 h 1545"/>
              <a:gd name="T20" fmla="*/ 328 w 1545"/>
              <a:gd name="T21" fmla="*/ 1217 h 1545"/>
              <a:gd name="T22" fmla="*/ 148 w 1545"/>
              <a:gd name="T23" fmla="*/ 845 h 1545"/>
              <a:gd name="T24" fmla="*/ 330 w 1545"/>
              <a:gd name="T25" fmla="*/ 845 h 1545"/>
              <a:gd name="T26" fmla="*/ 330 w 1545"/>
              <a:gd name="T27" fmla="*/ 701 h 1545"/>
              <a:gd name="T28" fmla="*/ 148 w 1545"/>
              <a:gd name="T29" fmla="*/ 701 h 1545"/>
              <a:gd name="T30" fmla="*/ 328 w 1545"/>
              <a:gd name="T31" fmla="*/ 328 h 1545"/>
              <a:gd name="T32" fmla="*/ 701 w 1545"/>
              <a:gd name="T33" fmla="*/ 149 h 1545"/>
              <a:gd name="T34" fmla="*/ 701 w 1545"/>
              <a:gd name="T35" fmla="*/ 330 h 1545"/>
              <a:gd name="T36" fmla="*/ 845 w 1545"/>
              <a:gd name="T37" fmla="*/ 330 h 1545"/>
              <a:gd name="T38" fmla="*/ 845 w 1545"/>
              <a:gd name="T39" fmla="*/ 149 h 1545"/>
              <a:gd name="T40" fmla="*/ 1217 w 1545"/>
              <a:gd name="T41" fmla="*/ 328 h 1545"/>
              <a:gd name="T42" fmla="*/ 1397 w 1545"/>
              <a:gd name="T43" fmla="*/ 701 h 1545"/>
              <a:gd name="T44" fmla="*/ 1215 w 1545"/>
              <a:gd name="T45" fmla="*/ 701 h 1545"/>
              <a:gd name="T46" fmla="*/ 1215 w 1545"/>
              <a:gd name="T47" fmla="*/ 845 h 1545"/>
              <a:gd name="T48" fmla="*/ 1397 w 1545"/>
              <a:gd name="T49" fmla="*/ 845 h 1545"/>
              <a:gd name="T50" fmla="*/ 1217 w 1545"/>
              <a:gd name="T51" fmla="*/ 1217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45" h="1545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199" y="1545"/>
                  <a:pt x="1545" y="1199"/>
                  <a:pt x="1545" y="773"/>
                </a:cubicBezTo>
                <a:cubicBezTo>
                  <a:pt x="1545" y="346"/>
                  <a:pt x="1199" y="0"/>
                  <a:pt x="773" y="0"/>
                </a:cubicBezTo>
                <a:close/>
                <a:moveTo>
                  <a:pt x="1217" y="1217"/>
                </a:moveTo>
                <a:cubicBezTo>
                  <a:pt x="1115" y="1319"/>
                  <a:pt x="985" y="1381"/>
                  <a:pt x="845" y="1397"/>
                </a:cubicBezTo>
                <a:cubicBezTo>
                  <a:pt x="845" y="1215"/>
                  <a:pt x="845" y="1215"/>
                  <a:pt x="845" y="1215"/>
                </a:cubicBezTo>
                <a:cubicBezTo>
                  <a:pt x="701" y="1215"/>
                  <a:pt x="701" y="1215"/>
                  <a:pt x="701" y="1215"/>
                </a:cubicBezTo>
                <a:cubicBezTo>
                  <a:pt x="701" y="1397"/>
                  <a:pt x="701" y="1397"/>
                  <a:pt x="701" y="1397"/>
                </a:cubicBezTo>
                <a:cubicBezTo>
                  <a:pt x="560" y="1381"/>
                  <a:pt x="430" y="1319"/>
                  <a:pt x="328" y="1217"/>
                </a:cubicBezTo>
                <a:cubicBezTo>
                  <a:pt x="227" y="1115"/>
                  <a:pt x="164" y="985"/>
                  <a:pt x="148" y="845"/>
                </a:cubicBezTo>
                <a:cubicBezTo>
                  <a:pt x="330" y="845"/>
                  <a:pt x="330" y="845"/>
                  <a:pt x="330" y="845"/>
                </a:cubicBezTo>
                <a:cubicBezTo>
                  <a:pt x="330" y="701"/>
                  <a:pt x="330" y="701"/>
                  <a:pt x="330" y="701"/>
                </a:cubicBezTo>
                <a:cubicBezTo>
                  <a:pt x="148" y="701"/>
                  <a:pt x="148" y="701"/>
                  <a:pt x="148" y="701"/>
                </a:cubicBezTo>
                <a:cubicBezTo>
                  <a:pt x="164" y="560"/>
                  <a:pt x="227" y="430"/>
                  <a:pt x="328" y="328"/>
                </a:cubicBezTo>
                <a:cubicBezTo>
                  <a:pt x="430" y="227"/>
                  <a:pt x="560" y="164"/>
                  <a:pt x="701" y="149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845" y="330"/>
                  <a:pt x="845" y="330"/>
                  <a:pt x="845" y="330"/>
                </a:cubicBezTo>
                <a:cubicBezTo>
                  <a:pt x="845" y="149"/>
                  <a:pt x="845" y="149"/>
                  <a:pt x="845" y="149"/>
                </a:cubicBezTo>
                <a:cubicBezTo>
                  <a:pt x="985" y="164"/>
                  <a:pt x="1115" y="227"/>
                  <a:pt x="1217" y="328"/>
                </a:cubicBezTo>
                <a:cubicBezTo>
                  <a:pt x="1318" y="430"/>
                  <a:pt x="1381" y="560"/>
                  <a:pt x="1397" y="701"/>
                </a:cubicBezTo>
                <a:cubicBezTo>
                  <a:pt x="1215" y="701"/>
                  <a:pt x="1215" y="701"/>
                  <a:pt x="1215" y="701"/>
                </a:cubicBezTo>
                <a:cubicBezTo>
                  <a:pt x="1215" y="845"/>
                  <a:pt x="1215" y="845"/>
                  <a:pt x="1215" y="845"/>
                </a:cubicBezTo>
                <a:cubicBezTo>
                  <a:pt x="1397" y="845"/>
                  <a:pt x="1397" y="845"/>
                  <a:pt x="1397" y="845"/>
                </a:cubicBezTo>
                <a:cubicBezTo>
                  <a:pt x="1381" y="985"/>
                  <a:pt x="1318" y="1115"/>
                  <a:pt x="1217" y="1217"/>
                </a:cubicBezTo>
                <a:close/>
              </a:path>
            </a:pathLst>
          </a:custGeom>
          <a:solidFill>
            <a:srgbClr val="281051">
              <a:lumMod val="25000"/>
              <a:lumOff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A66DDDD8-CB88-445C-8344-12B26EE1EB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0292" y="3605646"/>
            <a:ext cx="554745" cy="658135"/>
          </a:xfrm>
          <a:custGeom>
            <a:avLst/>
            <a:gdLst/>
            <a:ahLst/>
            <a:cxnLst>
              <a:cxn ang="0">
                <a:pos x="1" y="132"/>
              </a:cxn>
              <a:cxn ang="0">
                <a:pos x="7" y="95"/>
              </a:cxn>
              <a:cxn ang="0">
                <a:pos x="33" y="76"/>
              </a:cxn>
              <a:cxn ang="0">
                <a:pos x="37" y="76"/>
              </a:cxn>
              <a:cxn ang="0">
                <a:pos x="65" y="81"/>
              </a:cxn>
              <a:cxn ang="0">
                <a:pos x="63" y="86"/>
              </a:cxn>
              <a:cxn ang="0">
                <a:pos x="55" y="132"/>
              </a:cxn>
              <a:cxn ang="0">
                <a:pos x="55" y="183"/>
              </a:cxn>
              <a:cxn ang="0">
                <a:pos x="79" y="202"/>
              </a:cxn>
              <a:cxn ang="0">
                <a:pos x="80" y="278"/>
              </a:cxn>
              <a:cxn ang="0">
                <a:pos x="55" y="275"/>
              </a:cxn>
              <a:cxn ang="0">
                <a:pos x="23" y="266"/>
              </a:cxn>
              <a:cxn ang="0">
                <a:pos x="22" y="182"/>
              </a:cxn>
              <a:cxn ang="0">
                <a:pos x="1" y="177"/>
              </a:cxn>
              <a:cxn ang="0">
                <a:pos x="1" y="132"/>
              </a:cxn>
              <a:cxn ang="0">
                <a:pos x="79" y="39"/>
              </a:cxn>
              <a:cxn ang="0">
                <a:pos x="55" y="16"/>
              </a:cxn>
              <a:cxn ang="0">
                <a:pos x="30" y="39"/>
              </a:cxn>
              <a:cxn ang="0">
                <a:pos x="79" y="39"/>
              </a:cxn>
              <a:cxn ang="0">
                <a:pos x="185" y="81"/>
              </a:cxn>
              <a:cxn ang="0">
                <a:pos x="214" y="76"/>
              </a:cxn>
              <a:cxn ang="0">
                <a:pos x="218" y="76"/>
              </a:cxn>
              <a:cxn ang="0">
                <a:pos x="244" y="95"/>
              </a:cxn>
              <a:cxn ang="0">
                <a:pos x="250" y="132"/>
              </a:cxn>
              <a:cxn ang="0">
                <a:pos x="250" y="177"/>
              </a:cxn>
              <a:cxn ang="0">
                <a:pos x="229" y="182"/>
              </a:cxn>
              <a:cxn ang="0">
                <a:pos x="227" y="266"/>
              </a:cxn>
              <a:cxn ang="0">
                <a:pos x="196" y="275"/>
              </a:cxn>
              <a:cxn ang="0">
                <a:pos x="170" y="278"/>
              </a:cxn>
              <a:cxn ang="0">
                <a:pos x="172" y="202"/>
              </a:cxn>
              <a:cxn ang="0">
                <a:pos x="196" y="183"/>
              </a:cxn>
              <a:cxn ang="0">
                <a:pos x="196" y="132"/>
              </a:cxn>
              <a:cxn ang="0">
                <a:pos x="188" y="86"/>
              </a:cxn>
              <a:cxn ang="0">
                <a:pos x="185" y="81"/>
              </a:cxn>
              <a:cxn ang="0">
                <a:pos x="220" y="39"/>
              </a:cxn>
              <a:cxn ang="0">
                <a:pos x="196" y="16"/>
              </a:cxn>
              <a:cxn ang="0">
                <a:pos x="172" y="39"/>
              </a:cxn>
              <a:cxn ang="0">
                <a:pos x="220" y="39"/>
              </a:cxn>
              <a:cxn ang="0">
                <a:pos x="64" y="132"/>
              </a:cxn>
              <a:cxn ang="0">
                <a:pos x="71" y="90"/>
              </a:cxn>
              <a:cxn ang="0">
                <a:pos x="100" y="69"/>
              </a:cxn>
              <a:cxn ang="0">
                <a:pos x="105" y="69"/>
              </a:cxn>
              <a:cxn ang="0">
                <a:pos x="146" y="69"/>
              </a:cxn>
              <a:cxn ang="0">
                <a:pos x="150" y="69"/>
              </a:cxn>
              <a:cxn ang="0">
                <a:pos x="180" y="90"/>
              </a:cxn>
              <a:cxn ang="0">
                <a:pos x="187" y="132"/>
              </a:cxn>
              <a:cxn ang="0">
                <a:pos x="187" y="183"/>
              </a:cxn>
              <a:cxn ang="0">
                <a:pos x="163" y="189"/>
              </a:cxn>
              <a:cxn ang="0">
                <a:pos x="161" y="285"/>
              </a:cxn>
              <a:cxn ang="0">
                <a:pos x="125" y="295"/>
              </a:cxn>
              <a:cxn ang="0">
                <a:pos x="89" y="285"/>
              </a:cxn>
              <a:cxn ang="0">
                <a:pos x="88" y="189"/>
              </a:cxn>
              <a:cxn ang="0">
                <a:pos x="64" y="183"/>
              </a:cxn>
              <a:cxn ang="0">
                <a:pos x="64" y="132"/>
              </a:cxn>
              <a:cxn ang="0">
                <a:pos x="153" y="27"/>
              </a:cxn>
              <a:cxn ang="0">
                <a:pos x="125" y="0"/>
              </a:cxn>
              <a:cxn ang="0">
                <a:pos x="98" y="27"/>
              </a:cxn>
              <a:cxn ang="0">
                <a:pos x="153" y="27"/>
              </a:cxn>
            </a:cxnLst>
            <a:rect l="0" t="0" r="r" b="b"/>
            <a:pathLst>
              <a:path w="251" h="308">
                <a:moveTo>
                  <a:pt x="1" y="132"/>
                </a:moveTo>
                <a:cubicBezTo>
                  <a:pt x="1" y="119"/>
                  <a:pt x="1" y="105"/>
                  <a:pt x="7" y="95"/>
                </a:cubicBezTo>
                <a:cubicBezTo>
                  <a:pt x="12" y="85"/>
                  <a:pt x="21" y="76"/>
                  <a:pt x="33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4"/>
                  <a:pt x="56" y="86"/>
                  <a:pt x="65" y="81"/>
                </a:cubicBezTo>
                <a:cubicBezTo>
                  <a:pt x="65" y="83"/>
                  <a:pt x="64" y="84"/>
                  <a:pt x="63" y="86"/>
                </a:cubicBezTo>
                <a:cubicBezTo>
                  <a:pt x="56" y="100"/>
                  <a:pt x="55" y="117"/>
                  <a:pt x="55" y="132"/>
                </a:cubicBezTo>
                <a:cubicBezTo>
                  <a:pt x="55" y="149"/>
                  <a:pt x="56" y="166"/>
                  <a:pt x="55" y="183"/>
                </a:cubicBezTo>
                <a:cubicBezTo>
                  <a:pt x="54" y="195"/>
                  <a:pt x="67" y="202"/>
                  <a:pt x="79" y="202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73" y="283"/>
                  <a:pt x="61" y="283"/>
                  <a:pt x="55" y="275"/>
                </a:cubicBezTo>
                <a:cubicBezTo>
                  <a:pt x="45" y="286"/>
                  <a:pt x="23" y="282"/>
                  <a:pt x="23" y="266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17" y="187"/>
                  <a:pt x="0" y="185"/>
                  <a:pt x="1" y="177"/>
                </a:cubicBezTo>
                <a:cubicBezTo>
                  <a:pt x="1" y="158"/>
                  <a:pt x="1" y="150"/>
                  <a:pt x="1" y="132"/>
                </a:cubicBezTo>
                <a:close/>
                <a:moveTo>
                  <a:pt x="79" y="39"/>
                </a:moveTo>
                <a:cubicBezTo>
                  <a:pt x="78" y="26"/>
                  <a:pt x="69" y="16"/>
                  <a:pt x="55" y="16"/>
                </a:cubicBezTo>
                <a:cubicBezTo>
                  <a:pt x="39" y="16"/>
                  <a:pt x="31" y="26"/>
                  <a:pt x="30" y="39"/>
                </a:cubicBezTo>
                <a:cubicBezTo>
                  <a:pt x="30" y="90"/>
                  <a:pt x="79" y="89"/>
                  <a:pt x="79" y="39"/>
                </a:cubicBezTo>
                <a:close/>
                <a:moveTo>
                  <a:pt x="185" y="81"/>
                </a:moveTo>
                <a:cubicBezTo>
                  <a:pt x="195" y="86"/>
                  <a:pt x="206" y="84"/>
                  <a:pt x="214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9" y="76"/>
                  <a:pt x="239" y="85"/>
                  <a:pt x="244" y="95"/>
                </a:cubicBezTo>
                <a:cubicBezTo>
                  <a:pt x="249" y="105"/>
                  <a:pt x="250" y="119"/>
                  <a:pt x="250" y="132"/>
                </a:cubicBezTo>
                <a:cubicBezTo>
                  <a:pt x="250" y="150"/>
                  <a:pt x="250" y="158"/>
                  <a:pt x="250" y="177"/>
                </a:cubicBezTo>
                <a:cubicBezTo>
                  <a:pt x="251" y="185"/>
                  <a:pt x="233" y="187"/>
                  <a:pt x="229" y="182"/>
                </a:cubicBezTo>
                <a:cubicBezTo>
                  <a:pt x="227" y="266"/>
                  <a:pt x="227" y="266"/>
                  <a:pt x="227" y="266"/>
                </a:cubicBezTo>
                <a:cubicBezTo>
                  <a:pt x="227" y="282"/>
                  <a:pt x="205" y="286"/>
                  <a:pt x="196" y="275"/>
                </a:cubicBezTo>
                <a:cubicBezTo>
                  <a:pt x="190" y="283"/>
                  <a:pt x="177" y="283"/>
                  <a:pt x="170" y="278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83" y="202"/>
                  <a:pt x="196" y="195"/>
                  <a:pt x="196" y="183"/>
                </a:cubicBezTo>
                <a:cubicBezTo>
                  <a:pt x="195" y="166"/>
                  <a:pt x="196" y="149"/>
                  <a:pt x="196" y="132"/>
                </a:cubicBezTo>
                <a:cubicBezTo>
                  <a:pt x="196" y="117"/>
                  <a:pt x="195" y="100"/>
                  <a:pt x="188" y="86"/>
                </a:cubicBezTo>
                <a:cubicBezTo>
                  <a:pt x="187" y="84"/>
                  <a:pt x="186" y="83"/>
                  <a:pt x="185" y="81"/>
                </a:cubicBezTo>
                <a:close/>
                <a:moveTo>
                  <a:pt x="220" y="39"/>
                </a:moveTo>
                <a:cubicBezTo>
                  <a:pt x="220" y="26"/>
                  <a:pt x="210" y="16"/>
                  <a:pt x="196" y="16"/>
                </a:cubicBezTo>
                <a:cubicBezTo>
                  <a:pt x="181" y="16"/>
                  <a:pt x="172" y="26"/>
                  <a:pt x="172" y="39"/>
                </a:cubicBezTo>
                <a:cubicBezTo>
                  <a:pt x="172" y="90"/>
                  <a:pt x="220" y="89"/>
                  <a:pt x="220" y="39"/>
                </a:cubicBezTo>
                <a:close/>
                <a:moveTo>
                  <a:pt x="64" y="132"/>
                </a:moveTo>
                <a:cubicBezTo>
                  <a:pt x="64" y="118"/>
                  <a:pt x="65" y="102"/>
                  <a:pt x="71" y="90"/>
                </a:cubicBezTo>
                <a:cubicBezTo>
                  <a:pt x="77" y="79"/>
                  <a:pt x="88" y="69"/>
                  <a:pt x="100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17" y="80"/>
                  <a:pt x="134" y="80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63" y="69"/>
                  <a:pt x="174" y="79"/>
                  <a:pt x="180" y="90"/>
                </a:cubicBezTo>
                <a:cubicBezTo>
                  <a:pt x="186" y="102"/>
                  <a:pt x="187" y="118"/>
                  <a:pt x="187" y="132"/>
                </a:cubicBezTo>
                <a:cubicBezTo>
                  <a:pt x="187" y="153"/>
                  <a:pt x="187" y="162"/>
                  <a:pt x="187" y="183"/>
                </a:cubicBezTo>
                <a:cubicBezTo>
                  <a:pt x="187" y="193"/>
                  <a:pt x="168" y="196"/>
                  <a:pt x="163" y="189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304"/>
                  <a:pt x="136" y="308"/>
                  <a:pt x="125" y="295"/>
                </a:cubicBezTo>
                <a:cubicBezTo>
                  <a:pt x="115" y="308"/>
                  <a:pt x="89" y="304"/>
                  <a:pt x="89" y="285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3" y="196"/>
                  <a:pt x="63" y="193"/>
                  <a:pt x="64" y="183"/>
                </a:cubicBezTo>
                <a:cubicBezTo>
                  <a:pt x="64" y="162"/>
                  <a:pt x="64" y="153"/>
                  <a:pt x="64" y="132"/>
                </a:cubicBezTo>
                <a:close/>
                <a:moveTo>
                  <a:pt x="153" y="27"/>
                </a:moveTo>
                <a:cubicBezTo>
                  <a:pt x="153" y="12"/>
                  <a:pt x="142" y="0"/>
                  <a:pt x="125" y="0"/>
                </a:cubicBezTo>
                <a:cubicBezTo>
                  <a:pt x="108" y="0"/>
                  <a:pt x="98" y="12"/>
                  <a:pt x="98" y="27"/>
                </a:cubicBezTo>
                <a:cubicBezTo>
                  <a:pt x="98" y="84"/>
                  <a:pt x="153" y="83"/>
                  <a:pt x="153" y="27"/>
                </a:cubicBezTo>
                <a:close/>
              </a:path>
            </a:pathLst>
          </a:custGeom>
          <a:solidFill>
            <a:srgbClr val="ED67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205">
            <a:extLst>
              <a:ext uri="{FF2B5EF4-FFF2-40B4-BE49-F238E27FC236}">
                <a16:creationId xmlns:a16="http://schemas.microsoft.com/office/drawing/2014/main" id="{70393CFB-8132-4C53-8F1D-17CA71403183}"/>
              </a:ext>
            </a:extLst>
          </p:cNvPr>
          <p:cNvGrpSpPr>
            <a:grpSpLocks noChangeAspect="1"/>
          </p:cNvGrpSpPr>
          <p:nvPr/>
        </p:nvGrpSpPr>
        <p:grpSpPr>
          <a:xfrm>
            <a:off x="997276" y="4658336"/>
            <a:ext cx="654877" cy="716643"/>
            <a:chOff x="2679700" y="2424113"/>
            <a:chExt cx="846138" cy="960684"/>
          </a:xfrm>
          <a:solidFill>
            <a:srgbClr val="FBB040"/>
          </a:solidFill>
        </p:grpSpPr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D85C2A0A-2A67-4CA9-A577-4CC746F75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730500"/>
              <a:ext cx="9525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64B4F3DB-ACCF-448A-B224-EB40D8B8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2732088"/>
              <a:ext cx="1111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46D125AE-ED9F-4754-846E-94296AE1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2424113"/>
              <a:ext cx="496888" cy="442912"/>
            </a:xfrm>
            <a:custGeom>
              <a:avLst/>
              <a:gdLst/>
              <a:ahLst/>
              <a:cxnLst>
                <a:cxn ang="0">
                  <a:pos x="235" y="178"/>
                </a:cxn>
                <a:cxn ang="0">
                  <a:pos x="175" y="231"/>
                </a:cxn>
                <a:cxn ang="0">
                  <a:pos x="169" y="230"/>
                </a:cxn>
                <a:cxn ang="0">
                  <a:pos x="15" y="142"/>
                </a:cxn>
                <a:cxn ang="0">
                  <a:pos x="12" y="140"/>
                </a:cxn>
                <a:cxn ang="0">
                  <a:pos x="26" y="58"/>
                </a:cxn>
                <a:cxn ang="0">
                  <a:pos x="89" y="5"/>
                </a:cxn>
                <a:cxn ang="0">
                  <a:pos x="92" y="6"/>
                </a:cxn>
                <a:cxn ang="0">
                  <a:pos x="246" y="94"/>
                </a:cxn>
                <a:cxn ang="0">
                  <a:pos x="251" y="98"/>
                </a:cxn>
                <a:cxn ang="0">
                  <a:pos x="235" y="178"/>
                </a:cxn>
              </a:cxnLst>
              <a:rect l="0" t="0" r="r" b="b"/>
              <a:pathLst>
                <a:path w="260" h="232">
                  <a:moveTo>
                    <a:pt x="235" y="178"/>
                  </a:moveTo>
                  <a:cubicBezTo>
                    <a:pt x="217" y="210"/>
                    <a:pt x="191" y="232"/>
                    <a:pt x="175" y="231"/>
                  </a:cubicBezTo>
                  <a:cubicBezTo>
                    <a:pt x="173" y="231"/>
                    <a:pt x="171" y="231"/>
                    <a:pt x="169" y="23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1"/>
                    <a:pt x="13" y="141"/>
                    <a:pt x="12" y="140"/>
                  </a:cubicBezTo>
                  <a:cubicBezTo>
                    <a:pt x="0" y="128"/>
                    <a:pt x="6" y="93"/>
                    <a:pt x="26" y="58"/>
                  </a:cubicBezTo>
                  <a:cubicBezTo>
                    <a:pt x="45" y="23"/>
                    <a:pt x="73" y="0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8" y="95"/>
                    <a:pt x="250" y="96"/>
                    <a:pt x="251" y="98"/>
                  </a:cubicBezTo>
                  <a:cubicBezTo>
                    <a:pt x="260" y="112"/>
                    <a:pt x="254" y="145"/>
                    <a:pt x="235" y="1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F2C1F91D-D522-44BD-89E6-E87C8263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2647950"/>
              <a:ext cx="368300" cy="301625"/>
            </a:xfrm>
            <a:custGeom>
              <a:avLst/>
              <a:gdLst/>
              <a:ahLst/>
              <a:cxnLst>
                <a:cxn ang="0">
                  <a:pos x="42" y="113"/>
                </a:cxn>
                <a:cxn ang="0">
                  <a:pos x="94" y="69"/>
                </a:cxn>
                <a:cxn ang="0">
                  <a:pos x="106" y="1"/>
                </a:cxn>
                <a:cxn ang="0">
                  <a:pos x="105" y="0"/>
                </a:cxn>
                <a:cxn ang="0">
                  <a:pos x="106" y="0"/>
                </a:cxn>
                <a:cxn ang="0">
                  <a:pos x="179" y="42"/>
                </a:cxn>
                <a:cxn ang="0">
                  <a:pos x="176" y="115"/>
                </a:cxn>
                <a:cxn ang="0">
                  <a:pos x="115" y="155"/>
                </a:cxn>
                <a:cxn ang="0">
                  <a:pos x="0" y="90"/>
                </a:cxn>
                <a:cxn ang="0">
                  <a:pos x="40" y="113"/>
                </a:cxn>
                <a:cxn ang="0">
                  <a:pos x="42" y="113"/>
                </a:cxn>
              </a:cxnLst>
              <a:rect l="0" t="0" r="r" b="b"/>
              <a:pathLst>
                <a:path w="193" h="158">
                  <a:moveTo>
                    <a:pt x="42" y="113"/>
                  </a:moveTo>
                  <a:cubicBezTo>
                    <a:pt x="55" y="117"/>
                    <a:pt x="78" y="98"/>
                    <a:pt x="94" y="69"/>
                  </a:cubicBezTo>
                  <a:cubicBezTo>
                    <a:pt x="111" y="39"/>
                    <a:pt x="115" y="10"/>
                    <a:pt x="106" y="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06" y="0"/>
                    <a:pt x="179" y="42"/>
                    <a:pt x="179" y="42"/>
                  </a:cubicBezTo>
                  <a:cubicBezTo>
                    <a:pt x="189" y="52"/>
                    <a:pt x="193" y="86"/>
                    <a:pt x="176" y="115"/>
                  </a:cubicBezTo>
                  <a:cubicBezTo>
                    <a:pt x="159" y="144"/>
                    <a:pt x="129" y="158"/>
                    <a:pt x="115" y="155"/>
                  </a:cubicBezTo>
                  <a:cubicBezTo>
                    <a:pt x="114" y="155"/>
                    <a:pt x="0" y="90"/>
                    <a:pt x="0" y="90"/>
                  </a:cubicBezTo>
                  <a:cubicBezTo>
                    <a:pt x="0" y="90"/>
                    <a:pt x="41" y="113"/>
                    <a:pt x="40" y="113"/>
                  </a:cubicBezTo>
                  <a:cubicBezTo>
                    <a:pt x="41" y="113"/>
                    <a:pt x="41" y="113"/>
                    <a:pt x="42" y="1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90DE8B01-3450-40E9-8A04-9BA4BE5A7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2792413"/>
              <a:ext cx="261938" cy="227012"/>
            </a:xfrm>
            <a:custGeom>
              <a:avLst/>
              <a:gdLst/>
              <a:ahLst/>
              <a:cxnLst>
                <a:cxn ang="0">
                  <a:pos x="129" y="98"/>
                </a:cxn>
                <a:cxn ang="0">
                  <a:pos x="98" y="113"/>
                </a:cxn>
                <a:cxn ang="0">
                  <a:pos x="81" y="104"/>
                </a:cxn>
                <a:cxn ang="0">
                  <a:pos x="77" y="100"/>
                </a:cxn>
                <a:cxn ang="0">
                  <a:pos x="54" y="107"/>
                </a:cxn>
                <a:cxn ang="0">
                  <a:pos x="0" y="76"/>
                </a:cxn>
                <a:cxn ang="0">
                  <a:pos x="3" y="78"/>
                </a:cxn>
                <a:cxn ang="0">
                  <a:pos x="3" y="78"/>
                </a:cxn>
                <a:cxn ang="0">
                  <a:pos x="40" y="47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99" y="29"/>
                </a:cxn>
                <a:cxn ang="0">
                  <a:pos x="104" y="53"/>
                </a:cxn>
                <a:cxn ang="0">
                  <a:pos x="109" y="54"/>
                </a:cxn>
                <a:cxn ang="0">
                  <a:pos x="126" y="64"/>
                </a:cxn>
                <a:cxn ang="0">
                  <a:pos x="129" y="98"/>
                </a:cxn>
              </a:cxnLst>
              <a:rect l="0" t="0" r="r" b="b"/>
              <a:pathLst>
                <a:path w="137" h="119">
                  <a:moveTo>
                    <a:pt x="129" y="98"/>
                  </a:moveTo>
                  <a:cubicBezTo>
                    <a:pt x="122" y="112"/>
                    <a:pt x="107" y="119"/>
                    <a:pt x="98" y="11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3"/>
                    <a:pt x="78" y="102"/>
                    <a:pt x="77" y="100"/>
                  </a:cubicBezTo>
                  <a:cubicBezTo>
                    <a:pt x="68" y="106"/>
                    <a:pt x="59" y="108"/>
                    <a:pt x="54" y="107"/>
                  </a:cubicBezTo>
                  <a:cubicBezTo>
                    <a:pt x="54" y="107"/>
                    <a:pt x="23" y="90"/>
                    <a:pt x="0" y="76"/>
                  </a:cubicBezTo>
                  <a:cubicBezTo>
                    <a:pt x="2" y="77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3" y="81"/>
                    <a:pt x="28" y="68"/>
                    <a:pt x="40" y="47"/>
                  </a:cubicBezTo>
                  <a:cubicBezTo>
                    <a:pt x="51" y="27"/>
                    <a:pt x="54" y="7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98" y="29"/>
                    <a:pt x="99" y="29"/>
                  </a:cubicBezTo>
                  <a:cubicBezTo>
                    <a:pt x="102" y="33"/>
                    <a:pt x="105" y="42"/>
                    <a:pt x="104" y="53"/>
                  </a:cubicBezTo>
                  <a:cubicBezTo>
                    <a:pt x="106" y="53"/>
                    <a:pt x="108" y="53"/>
                    <a:pt x="109" y="5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36" y="69"/>
                    <a:pt x="137" y="85"/>
                    <a:pt x="129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651E9484-5935-45D1-8240-4172F5AF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2447925"/>
              <a:ext cx="179388" cy="249237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15" y="122"/>
                </a:cxn>
                <a:cxn ang="0">
                  <a:pos x="21" y="50"/>
                </a:cxn>
                <a:cxn ang="0">
                  <a:pos x="80" y="8"/>
                </a:cxn>
                <a:cxn ang="0">
                  <a:pos x="74" y="80"/>
                </a:cxn>
              </a:cxnLst>
              <a:rect l="0" t="0" r="r" b="b"/>
              <a:pathLst>
                <a:path w="94" h="130">
                  <a:moveTo>
                    <a:pt x="74" y="80"/>
                  </a:moveTo>
                  <a:cubicBezTo>
                    <a:pt x="56" y="111"/>
                    <a:pt x="29" y="130"/>
                    <a:pt x="15" y="122"/>
                  </a:cubicBezTo>
                  <a:cubicBezTo>
                    <a:pt x="0" y="114"/>
                    <a:pt x="3" y="81"/>
                    <a:pt x="21" y="50"/>
                  </a:cubicBezTo>
                  <a:cubicBezTo>
                    <a:pt x="39" y="18"/>
                    <a:pt x="65" y="0"/>
                    <a:pt x="80" y="8"/>
                  </a:cubicBezTo>
                  <a:cubicBezTo>
                    <a:pt x="94" y="16"/>
                    <a:pt x="92" y="48"/>
                    <a:pt x="74" y="80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C0733732-4FC1-4177-BB3F-484D2E1A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5" y="2486025"/>
              <a:ext cx="107950" cy="158750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56" y="8"/>
                </a:cxn>
                <a:cxn ang="0">
                  <a:pos x="53" y="6"/>
                </a:cxn>
                <a:cxn ang="0">
                  <a:pos x="14" y="34"/>
                </a:cxn>
                <a:cxn ang="0">
                  <a:pos x="10" y="82"/>
                </a:cxn>
                <a:cxn ang="0">
                  <a:pos x="14" y="83"/>
                </a:cxn>
                <a:cxn ang="0">
                  <a:pos x="21" y="37"/>
                </a:cxn>
              </a:cxnLst>
              <a:rect l="0" t="0" r="r" b="b"/>
              <a:pathLst>
                <a:path w="56" h="83">
                  <a:moveTo>
                    <a:pt x="21" y="37"/>
                  </a:moveTo>
                  <a:cubicBezTo>
                    <a:pt x="31" y="19"/>
                    <a:pt x="46" y="7"/>
                    <a:pt x="56" y="8"/>
                  </a:cubicBezTo>
                  <a:cubicBezTo>
                    <a:pt x="55" y="7"/>
                    <a:pt x="54" y="6"/>
                    <a:pt x="53" y="6"/>
                  </a:cubicBezTo>
                  <a:cubicBezTo>
                    <a:pt x="44" y="0"/>
                    <a:pt x="26" y="13"/>
                    <a:pt x="14" y="34"/>
                  </a:cubicBezTo>
                  <a:cubicBezTo>
                    <a:pt x="2" y="55"/>
                    <a:pt x="0" y="76"/>
                    <a:pt x="10" y="82"/>
                  </a:cubicBezTo>
                  <a:cubicBezTo>
                    <a:pt x="11" y="83"/>
                    <a:pt x="13" y="83"/>
                    <a:pt x="14" y="83"/>
                  </a:cubicBezTo>
                  <a:cubicBezTo>
                    <a:pt x="7" y="76"/>
                    <a:pt x="10" y="56"/>
                    <a:pt x="2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58">
              <a:extLst>
                <a:ext uri="{FF2B5EF4-FFF2-40B4-BE49-F238E27FC236}">
                  <a16:creationId xmlns:a16="http://schemas.microsoft.com/office/drawing/2014/main" id="{8D2FF78A-40F3-447C-9A46-A916DFD7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064" y="2921248"/>
              <a:ext cx="115887" cy="114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C57F4B67-8785-47B6-87A1-80D7DD36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3056185"/>
              <a:ext cx="331789" cy="328612"/>
            </a:xfrm>
            <a:custGeom>
              <a:avLst/>
              <a:gdLst/>
              <a:ahLst/>
              <a:cxnLst>
                <a:cxn ang="0">
                  <a:pos x="174" y="158"/>
                </a:cxn>
                <a:cxn ang="0">
                  <a:pos x="166" y="170"/>
                </a:cxn>
                <a:cxn ang="0">
                  <a:pos x="153" y="158"/>
                </a:cxn>
                <a:cxn ang="0">
                  <a:pos x="126" y="21"/>
                </a:cxn>
                <a:cxn ang="0">
                  <a:pos x="96" y="21"/>
                </a:cxn>
                <a:cxn ang="0">
                  <a:pos x="96" y="157"/>
                </a:cxn>
                <a:cxn ang="0">
                  <a:pos x="86" y="172"/>
                </a:cxn>
                <a:cxn ang="0">
                  <a:pos x="75" y="157"/>
                </a:cxn>
                <a:cxn ang="0">
                  <a:pos x="75" y="21"/>
                </a:cxn>
                <a:cxn ang="0">
                  <a:pos x="48" y="21"/>
                </a:cxn>
                <a:cxn ang="0">
                  <a:pos x="21" y="158"/>
                </a:cxn>
                <a:cxn ang="0">
                  <a:pos x="8" y="170"/>
                </a:cxn>
                <a:cxn ang="0">
                  <a:pos x="0" y="158"/>
                </a:cxn>
                <a:cxn ang="0">
                  <a:pos x="1" y="154"/>
                </a:cxn>
                <a:cxn ang="0">
                  <a:pos x="28" y="18"/>
                </a:cxn>
                <a:cxn ang="0">
                  <a:pos x="25" y="11"/>
                </a:cxn>
                <a:cxn ang="0">
                  <a:pos x="36" y="0"/>
                </a:cxn>
                <a:cxn ang="0">
                  <a:pos x="136" y="0"/>
                </a:cxn>
                <a:cxn ang="0">
                  <a:pos x="146" y="11"/>
                </a:cxn>
                <a:cxn ang="0">
                  <a:pos x="146" y="15"/>
                </a:cxn>
                <a:cxn ang="0">
                  <a:pos x="146" y="16"/>
                </a:cxn>
                <a:cxn ang="0">
                  <a:pos x="174" y="154"/>
                </a:cxn>
                <a:cxn ang="0">
                  <a:pos x="174" y="158"/>
                </a:cxn>
              </a:cxnLst>
              <a:rect l="0" t="0" r="r" b="b"/>
              <a:pathLst>
                <a:path w="174" h="172">
                  <a:moveTo>
                    <a:pt x="174" y="158"/>
                  </a:moveTo>
                  <a:cubicBezTo>
                    <a:pt x="174" y="164"/>
                    <a:pt x="171" y="169"/>
                    <a:pt x="166" y="170"/>
                  </a:cubicBezTo>
                  <a:cubicBezTo>
                    <a:pt x="161" y="172"/>
                    <a:pt x="155" y="166"/>
                    <a:pt x="153" y="158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6" y="165"/>
                    <a:pt x="92" y="172"/>
                    <a:pt x="86" y="172"/>
                  </a:cubicBezTo>
                  <a:cubicBezTo>
                    <a:pt x="80" y="172"/>
                    <a:pt x="75" y="166"/>
                    <a:pt x="75" y="15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19" y="166"/>
                    <a:pt x="13" y="172"/>
                    <a:pt x="8" y="170"/>
                  </a:cubicBezTo>
                  <a:cubicBezTo>
                    <a:pt x="3" y="169"/>
                    <a:pt x="0" y="164"/>
                    <a:pt x="0" y="158"/>
                  </a:cubicBezTo>
                  <a:cubicBezTo>
                    <a:pt x="0" y="157"/>
                    <a:pt x="0" y="155"/>
                    <a:pt x="1" y="15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6"/>
                    <a:pt x="25" y="13"/>
                    <a:pt x="25" y="11"/>
                  </a:cubicBezTo>
                  <a:cubicBezTo>
                    <a:pt x="25" y="5"/>
                    <a:pt x="30" y="0"/>
                    <a:pt x="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2" y="0"/>
                    <a:pt x="146" y="5"/>
                    <a:pt x="146" y="11"/>
                  </a:cubicBezTo>
                  <a:cubicBezTo>
                    <a:pt x="146" y="12"/>
                    <a:pt x="146" y="13"/>
                    <a:pt x="146" y="15"/>
                  </a:cubicBezTo>
                  <a:cubicBezTo>
                    <a:pt x="146" y="15"/>
                    <a:pt x="146" y="16"/>
                    <a:pt x="146" y="16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74" y="155"/>
                    <a:pt x="174" y="157"/>
                    <a:pt x="174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12C59846-560E-48CB-93CB-3576BB9408F9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3359628"/>
            <a:ext cx="10628508" cy="10638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795B4F70-1768-4B50-9192-395AA0740F28}"/>
              </a:ext>
            </a:extLst>
          </p:cNvPr>
          <p:cNvCxnSpPr>
            <a:cxnSpLocks/>
          </p:cNvCxnSpPr>
          <p:nvPr/>
        </p:nvCxnSpPr>
        <p:spPr>
          <a:xfrm flipH="1">
            <a:off x="838200" y="2300953"/>
            <a:ext cx="10628508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B037A7B2-A824-4894-932A-5449B21F5E4C}"/>
              </a:ext>
            </a:extLst>
          </p:cNvPr>
          <p:cNvCxnSpPr>
            <a:cxnSpLocks/>
          </p:cNvCxnSpPr>
          <p:nvPr/>
        </p:nvCxnSpPr>
        <p:spPr>
          <a:xfrm flipH="1">
            <a:off x="838200" y="4462312"/>
            <a:ext cx="10561833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197184E-C9EF-0C99-C8A3-94384D928844}"/>
              </a:ext>
            </a:extLst>
          </p:cNvPr>
          <p:cNvCxnSpPr>
            <a:cxnSpLocks/>
          </p:cNvCxnSpPr>
          <p:nvPr/>
        </p:nvCxnSpPr>
        <p:spPr>
          <a:xfrm flipH="1">
            <a:off x="838200" y="5579446"/>
            <a:ext cx="10561833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393331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76262"/>
              </p:ext>
            </p:extLst>
          </p:nvPr>
        </p:nvGraphicFramePr>
        <p:xfrm>
          <a:off x="499756" y="1755847"/>
          <a:ext cx="8140391" cy="3710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30302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30302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38167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Pomáhá mi to zabránit ostatním v kopírování mých řešení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Zaručuje to lepší právní jistotu ohledně rozsahu ochrany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Zvyšuje to šance na účinné vymáhání práv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Zvyšuje to hodnotu a image mé společnosti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Zvyšuje to šance na financování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 to běžná praxe mezi firmami, se kterými jednám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Zlepšuje to mou vyjednávací pozici s ostatními firmami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Získáváme díky tomu příjmy z licencí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6981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937067"/>
              </p:ext>
            </p:extLst>
          </p:nvPr>
        </p:nvGraphicFramePr>
        <p:xfrm>
          <a:off x="4272313" y="1686187"/>
          <a:ext cx="2430491" cy="377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Firmy si registrují práva duševního vlastnictví převážně z důvodu, protože jim to pomáhá zabránit ostatním v kopírování jejich řešení.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Důvody registrace práv duševního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Q14. Proč si Vaše společnost zaregistrovala práva duševního vlastnictví?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02757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84189"/>
              </p:ext>
            </p:extLst>
          </p:nvPr>
        </p:nvGraphicFramePr>
        <p:xfrm>
          <a:off x="499756" y="1755847"/>
          <a:ext cx="8131061" cy="371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8360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8360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347081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Pomocí externího soukromého poradce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 internetu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Úřad průmyslového vlastnictví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Skrze obchodní komoru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 pomocí helpdesku EU pro práva duševního vlastnictví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 a mezinárodní úřady duševního vlastnictví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Odvětvové federace nebo profesní sdružení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Další vládní organizace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37416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Nehledali jsme informace k registraci duševního vlastnictví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748088"/>
              </p:ext>
            </p:extLst>
          </p:nvPr>
        </p:nvGraphicFramePr>
        <p:xfrm>
          <a:off x="4272313" y="1686187"/>
          <a:ext cx="2430491" cy="377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Firmy nejčastěji využívají externích soukromých poradců. Hledají také na internetu a využívají úřadu průmyslového vlastnictví.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Místa hledání informací k registraci duševního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Q15. Kde jste hledali informace k registraci duševního vlastnictví?</a:t>
            </a:r>
            <a:endParaRPr lang="pl-PL" sz="11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1801611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213966" cy="701731"/>
          </a:xfrm>
        </p:spPr>
        <p:txBody>
          <a:bodyPr/>
          <a:lstStyle/>
          <a:p>
            <a:r>
              <a:rPr lang="cs-CZ" sz="2200" dirty="0"/>
              <a:t>Duševní vlastnictví se nejsnadněji registruje v případě dalších alternativních opatření, národních ochranných známek a patentů.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Hodnocení obtížnosti registrace duševního vlastnictví v následujících oblastech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Q17. Jak obtížné bylo pro Vaši společnost zaregistrovat práva duševního vlastnictví v následujících oblastech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pl-PL" sz="1100" dirty="0">
                <a:solidFill>
                  <a:prstClr val="black"/>
                </a:solidFill>
                <a:latin typeface="Arial"/>
              </a:rPr>
              <a:t>14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/41/27/37/36/20 báze ti, kteří daná práva využívají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2082"/>
              </p:ext>
            </p:extLst>
          </p:nvPr>
        </p:nvGraphicFramePr>
        <p:xfrm>
          <a:off x="456718" y="5271954"/>
          <a:ext cx="9219390" cy="512445"/>
        </p:xfrm>
        <a:graphic>
          <a:graphicData uri="http://schemas.openxmlformats.org/drawingml/2006/table">
            <a:tbl>
              <a:tblPr firstRow="1" bandRow="1"/>
              <a:tblGrid>
                <a:gridCol w="153656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53656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53656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536565">
                  <a:extLst>
                    <a:ext uri="{9D8B030D-6E8A-4147-A177-3AD203B41FA5}">
                      <a16:colId xmlns:a16="http://schemas.microsoft.com/office/drawing/2014/main" val="3096506462"/>
                    </a:ext>
                  </a:extLst>
                </a:gridCol>
                <a:gridCol w="153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Další alternativní opatření</a:t>
                      </a:r>
                      <a:br>
                        <a:rPr lang="cs-CZ" sz="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(doménová jména)</a:t>
                      </a:r>
                      <a:endParaRPr lang="en-US" sz="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ochranná známka</a:t>
                      </a:r>
                      <a:endParaRPr lang="en-US" sz="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Patent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Ochranná </a:t>
                      </a:r>
                      <a:b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známka EU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Užitný vzor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Průmyslový vzor Společenství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69" name="Zástupný symbol pro obsah 6">
            <a:extLst>
              <a:ext uri="{FF2B5EF4-FFF2-40B4-BE49-F238E27FC236}">
                <a16:creationId xmlns:a16="http://schemas.microsoft.com/office/drawing/2014/main" id="{86A626BF-2B20-4E32-9DA3-710653F1A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78332"/>
              </p:ext>
            </p:extLst>
          </p:nvPr>
        </p:nvGraphicFramePr>
        <p:xfrm>
          <a:off x="388484" y="1855439"/>
          <a:ext cx="9336805" cy="373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2829" y="6279270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CA74A29E-45EA-09B0-B262-C7EF4E33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54691"/>
              </p:ext>
            </p:extLst>
          </p:nvPr>
        </p:nvGraphicFramePr>
        <p:xfrm>
          <a:off x="10034831" y="2480845"/>
          <a:ext cx="1424529" cy="244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snadné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72764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Snadné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Nevím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Obtížné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obtížné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66467"/>
                  </a:ext>
                </a:extLst>
              </a:tr>
            </a:tbl>
          </a:graphicData>
        </a:graphic>
      </p:graphicFrame>
      <p:sp>
        <p:nvSpPr>
          <p:cNvPr id="23" name="Rectangle 24">
            <a:extLst>
              <a:ext uri="{FF2B5EF4-FFF2-40B4-BE49-F238E27FC236}">
                <a16:creationId xmlns:a16="http://schemas.microsoft.com/office/drawing/2014/main" id="{468178E7-3E42-2A7C-F608-78EFD681F26B}"/>
              </a:ext>
            </a:extLst>
          </p:cNvPr>
          <p:cNvSpPr/>
          <p:nvPr/>
        </p:nvSpPr>
        <p:spPr>
          <a:xfrm>
            <a:off x="9926832" y="3155380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AA1FB43-AB67-2163-2543-BE9E36D2269E}"/>
              </a:ext>
            </a:extLst>
          </p:cNvPr>
          <p:cNvSpPr/>
          <p:nvPr/>
        </p:nvSpPr>
        <p:spPr>
          <a:xfrm>
            <a:off x="9926955" y="3635133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6FA8D-4BE2-08C1-7A20-2B93B7B5CC2D}"/>
              </a:ext>
            </a:extLst>
          </p:cNvPr>
          <p:cNvSpPr/>
          <p:nvPr/>
        </p:nvSpPr>
        <p:spPr>
          <a:xfrm>
            <a:off x="9926832" y="4132406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193AD75-B3A3-8AB6-7BDF-33140338BCEA}"/>
              </a:ext>
            </a:extLst>
          </p:cNvPr>
          <p:cNvSpPr/>
          <p:nvPr/>
        </p:nvSpPr>
        <p:spPr>
          <a:xfrm>
            <a:off x="9926832" y="4620548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A396F8DA-EEB5-ABA5-26AD-7688D0857582}"/>
              </a:ext>
            </a:extLst>
          </p:cNvPr>
          <p:cNvSpPr/>
          <p:nvPr/>
        </p:nvSpPr>
        <p:spPr>
          <a:xfrm>
            <a:off x="9926832" y="2675627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80A8BD67-09A5-6E51-EE1D-8033D17F3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43692"/>
              </p:ext>
            </p:extLst>
          </p:nvPr>
        </p:nvGraphicFramePr>
        <p:xfrm>
          <a:off x="456717" y="2343427"/>
          <a:ext cx="912523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87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152087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1520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87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1520872">
                  <a:extLst>
                    <a:ext uri="{9D8B030D-6E8A-4147-A177-3AD203B41FA5}">
                      <a16:colId xmlns:a16="http://schemas.microsoft.com/office/drawing/2014/main" val="1575327860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ulka 1">
            <a:extLst>
              <a:ext uri="{FF2B5EF4-FFF2-40B4-BE49-F238E27FC236}">
                <a16:creationId xmlns:a16="http://schemas.microsoft.com/office/drawing/2014/main" id="{973A80DC-D0CD-92B0-1734-81227A8D4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17962"/>
              </p:ext>
            </p:extLst>
          </p:nvPr>
        </p:nvGraphicFramePr>
        <p:xfrm>
          <a:off x="9685805" y="2338885"/>
          <a:ext cx="1975098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98">
                  <a:extLst>
                    <a:ext uri="{9D8B030D-6E8A-4147-A177-3AD203B41FA5}">
                      <a16:colId xmlns:a16="http://schemas.microsoft.com/office/drawing/2014/main" val="1575327860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Velmi snadné + snadné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73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55156"/>
              </p:ext>
            </p:extLst>
          </p:nvPr>
        </p:nvGraphicFramePr>
        <p:xfrm>
          <a:off x="499756" y="1755847"/>
          <a:ext cx="8121731" cy="3817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347081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Trvalo příliš dlouho, než mi byla duševní práva zaregistrována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Nedostatečné znalosti/nevěděl/a jsem, kam se obrátit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Nedostatečné pokyny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Obtížný postup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Nákladný postup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Neplatnost žádosti (rozpor s dřívějším právem soutěžitele)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Odmítnutí registrace ze strany Úřadu průmyslového vlastnictví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Absence novosti, vynálezecké činnosti, individuální povahy, rozlišovací způsobilosti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Jiné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Nevyskytly se žádné obtíže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4121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38464"/>
              </p:ext>
            </p:extLst>
          </p:nvPr>
        </p:nvGraphicFramePr>
        <p:xfrm>
          <a:off x="4272312" y="1619076"/>
          <a:ext cx="3034499" cy="395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348189" cy="701731"/>
          </a:xfrm>
        </p:spPr>
        <p:txBody>
          <a:bodyPr/>
          <a:lstStyle/>
          <a:p>
            <a:r>
              <a:rPr lang="cs-CZ" sz="2200" dirty="0"/>
              <a:t>NEJČASTĚJŠÍ Obtíží PŘI REGISTRACI je, ŽE TRVÁ PŘÍLIŠ DLOUHO, NEŽ JSOU DUŠEVNÍ PRÁVA REGISTROVÁNA. Zhruba ŠESTINA FIREM SE S OBTÍŽEMI NESETKALA.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Obtíže při registraci práva duševního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Q18. Jaké obtíže jste zažili při registraci práva duševního vlastnictví?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196850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213966" cy="701731"/>
          </a:xfrm>
        </p:spPr>
        <p:txBody>
          <a:bodyPr/>
          <a:lstStyle/>
          <a:p>
            <a:r>
              <a:rPr lang="cs-CZ" sz="2200" dirty="0"/>
              <a:t>Většina firem využívající práva duševního vlastnictví hodnotí jejich vliv na své podnikání pozitivně.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368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Vliv duševního vlastnictví na podnikání společnosti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Q20. Myslíte si, že ochrana duševního vlastnictví má vliv na podnikání Vaší společnosti?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9" name="Zástupný symbol pro obsah 6">
            <a:extLst>
              <a:ext uri="{FF2B5EF4-FFF2-40B4-BE49-F238E27FC236}">
                <a16:creationId xmlns:a16="http://schemas.microsoft.com/office/drawing/2014/main" id="{86A626BF-2B20-4E32-9DA3-710653F1A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85201"/>
              </p:ext>
            </p:extLst>
          </p:nvPr>
        </p:nvGraphicFramePr>
        <p:xfrm>
          <a:off x="388484" y="1855439"/>
          <a:ext cx="6759993" cy="373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2829" y="6279270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CA74A29E-45EA-09B0-B262-C7EF4E33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81934"/>
              </p:ext>
            </p:extLst>
          </p:nvPr>
        </p:nvGraphicFramePr>
        <p:xfrm>
          <a:off x="7703308" y="2480845"/>
          <a:ext cx="2244483" cy="244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pozitivní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72764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Spíše pozitivní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Žádný+Nevím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Negativní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negativní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66467"/>
                  </a:ext>
                </a:extLst>
              </a:tr>
            </a:tbl>
          </a:graphicData>
        </a:graphic>
      </p:graphicFrame>
      <p:sp>
        <p:nvSpPr>
          <p:cNvPr id="23" name="Rectangle 24">
            <a:extLst>
              <a:ext uri="{FF2B5EF4-FFF2-40B4-BE49-F238E27FC236}">
                <a16:creationId xmlns:a16="http://schemas.microsoft.com/office/drawing/2014/main" id="{468178E7-3E42-2A7C-F608-78EFD681F26B}"/>
              </a:ext>
            </a:extLst>
          </p:cNvPr>
          <p:cNvSpPr/>
          <p:nvPr/>
        </p:nvSpPr>
        <p:spPr>
          <a:xfrm>
            <a:off x="7435553" y="3155380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AA1FB43-AB67-2163-2543-BE9E36D2269E}"/>
              </a:ext>
            </a:extLst>
          </p:cNvPr>
          <p:cNvSpPr/>
          <p:nvPr/>
        </p:nvSpPr>
        <p:spPr>
          <a:xfrm>
            <a:off x="7435676" y="3635133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6FA8D-4BE2-08C1-7A20-2B93B7B5CC2D}"/>
              </a:ext>
            </a:extLst>
          </p:cNvPr>
          <p:cNvSpPr/>
          <p:nvPr/>
        </p:nvSpPr>
        <p:spPr>
          <a:xfrm>
            <a:off x="7435553" y="4132406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193AD75-B3A3-8AB6-7BDF-33140338BCEA}"/>
              </a:ext>
            </a:extLst>
          </p:cNvPr>
          <p:cNvSpPr/>
          <p:nvPr/>
        </p:nvSpPr>
        <p:spPr>
          <a:xfrm>
            <a:off x="7435553" y="4620548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A396F8DA-EEB5-ABA5-26AD-7688D0857582}"/>
              </a:ext>
            </a:extLst>
          </p:cNvPr>
          <p:cNvSpPr/>
          <p:nvPr/>
        </p:nvSpPr>
        <p:spPr>
          <a:xfrm>
            <a:off x="7435553" y="2675627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BD34682-23A9-C980-32AA-40447CE7BE5A}"/>
              </a:ext>
            </a:extLst>
          </p:cNvPr>
          <p:cNvCxnSpPr/>
          <p:nvPr/>
        </p:nvCxnSpPr>
        <p:spPr>
          <a:xfrm>
            <a:off x="2682963" y="2275621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80A8BD67-09A5-6E51-EE1D-8033D17F3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21092"/>
              </p:ext>
            </p:extLst>
          </p:nvPr>
        </p:nvGraphicFramePr>
        <p:xfrm>
          <a:off x="572398" y="2343427"/>
          <a:ext cx="6388239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9413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2129413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ulka 1">
            <a:extLst>
              <a:ext uri="{FF2B5EF4-FFF2-40B4-BE49-F238E27FC236}">
                <a16:creationId xmlns:a16="http://schemas.microsoft.com/office/drawing/2014/main" id="{973A80DC-D0CD-92B0-1734-81227A8D4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51244"/>
              </p:ext>
            </p:extLst>
          </p:nvPr>
        </p:nvGraphicFramePr>
        <p:xfrm>
          <a:off x="7119877" y="2338885"/>
          <a:ext cx="1975098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98">
                  <a:extLst>
                    <a:ext uri="{9D8B030D-6E8A-4147-A177-3AD203B41FA5}">
                      <a16:colId xmlns:a16="http://schemas.microsoft.com/office/drawing/2014/main" val="1575327860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Pozitivní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4785"/>
              </p:ext>
            </p:extLst>
          </p:nvPr>
        </p:nvGraphicFramePr>
        <p:xfrm>
          <a:off x="428723" y="5271954"/>
          <a:ext cx="6858487" cy="512445"/>
        </p:xfrm>
        <a:graphic>
          <a:graphicData uri="http://schemas.openxmlformats.org/drawingml/2006/table">
            <a:tbl>
              <a:tblPr firstRow="1" bandRow="1" bandCol="1"/>
              <a:tblGrid>
                <a:gridCol w="2238154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2238154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2382179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32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83246"/>
              </p:ext>
            </p:extLst>
          </p:nvPr>
        </p:nvGraphicFramePr>
        <p:xfrm>
          <a:off x="499756" y="1755847"/>
          <a:ext cx="8121731" cy="3778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388725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Zvýšená pověst nebo image spolehlivosti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Zvýšení obratu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Rozšíření trhů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Zvýšení ziskovosti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Posílení dlouhodobých obchodních vyhlídek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Snadnější přístup k financování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 možnosti spolupráce s jinými společnostmi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Zvýšení zaměstnanosti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37664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641314"/>
              </p:ext>
            </p:extLst>
          </p:nvPr>
        </p:nvGraphicFramePr>
        <p:xfrm>
          <a:off x="4272312" y="1675950"/>
          <a:ext cx="2272326" cy="390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348189" cy="701731"/>
          </a:xfrm>
        </p:spPr>
        <p:txBody>
          <a:bodyPr/>
          <a:lstStyle/>
          <a:p>
            <a:r>
              <a:rPr lang="cs-CZ" sz="2200" dirty="0"/>
              <a:t>Nejčastějšími pozitivními dopady využívání ochrany duševního vlastnictví jsou zlepšená pověst společnosti a zvýšení obratu.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Pozitivní dopady ochrany duševního vlastnictví na podnikání společnosti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92881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Q21. Uvedl/a jste, že ochrana duševního vlastnictví má pozitivní vliv na podnikání Vaší společnosti. Mohl/a byste, prosím, uvést, které pozitivní dopady to konkrétně jsou?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N=77/32/45, báze ti, kteří uvedli, že ochrana duševního vlastnictví má pozitivní vliv na jejich podnikání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26900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22408"/>
              </p:ext>
            </p:extLst>
          </p:nvPr>
        </p:nvGraphicFramePr>
        <p:xfrm>
          <a:off x="499756" y="1755847"/>
          <a:ext cx="8121731" cy="3869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777223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posledních 6 měsících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Během posledního roku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 posledních 5 let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773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Před více než 5 lety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645290"/>
              </p:ext>
            </p:extLst>
          </p:nvPr>
        </p:nvGraphicFramePr>
        <p:xfrm>
          <a:off x="4272313" y="2189527"/>
          <a:ext cx="2824773" cy="345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348189" cy="701731"/>
          </a:xfrm>
        </p:spPr>
        <p:txBody>
          <a:bodyPr/>
          <a:lstStyle/>
          <a:p>
            <a:r>
              <a:rPr lang="cs-CZ" sz="2200" dirty="0"/>
              <a:t>Firmy nejčastěji o registraci práva duševního vlastnictví zažádaly </a:t>
            </a:r>
            <a:br>
              <a:rPr lang="cs-CZ" sz="2200" dirty="0"/>
            </a:br>
            <a:r>
              <a:rPr lang="cs-CZ" sz="2200" dirty="0"/>
              <a:t>v období posledních 5 let nebo během posledního roku.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Poslední žádost o registraci duševního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Q19. Kdy Vaše společnost naposledy požádala o registraci práva duševního vlastnictví?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94/41/53 (báze ti, kteří vlastní nějaká registrovaná práva duševního vlastnictví)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3941638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37475"/>
            <a:ext cx="9330746" cy="3065006"/>
          </a:xfrm>
        </p:spPr>
        <p:txBody>
          <a:bodyPr/>
          <a:lstStyle/>
          <a:p>
            <a:r>
              <a:rPr lang="cs-CZ" dirty="0"/>
              <a:t>Firmy nevyužívající práva duševního vlastnictví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3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86096"/>
              </p:ext>
            </p:extLst>
          </p:nvPr>
        </p:nvGraphicFramePr>
        <p:xfrm>
          <a:off x="499756" y="1466586"/>
          <a:ext cx="8121731" cy="4288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29826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Nemyslím si, že mé duševní vlastnictví splňovalo požadavky předpisů o právech duševního vlastnictví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Domnívám se, že mé duševní vlastnictví nebylo dostatečně inovativní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Nemám dostatečné znalosti o registrovaných právech duševního vlastnictví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Bylo to příliš zatěžující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Bylo to příliš nákladné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Domnívám se, že z formální ochrany práv duševního vlastnictví neplynou žádné další výhody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Chtěl/a bych, aby byla dostupná komukoli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Chráněn neformálně pomocí neregistrovaných práv duševního vlastnictví (obchodní tajemství, autorská práva atd.).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60508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Práva duševního vlastnictví nebyla pro mé inovační kroky obvykle k dispozici nebo byl jejich rozsah pro mé potřeby příliš úzký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1981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Postupy spojené s registrací práv duševního vlastnictví by příliš zdržovaly uvedení mého výrobku/služby na trh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41211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Potenciální obtíže při prosazování práv duševního vlastnictví/potenciální náklady na soudní spory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36916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329082"/>
                  </a:ext>
                </a:extLst>
              </a:tr>
              <a:tr h="2982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Nevím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93575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35209"/>
              </p:ext>
            </p:extLst>
          </p:nvPr>
        </p:nvGraphicFramePr>
        <p:xfrm>
          <a:off x="4272312" y="1212121"/>
          <a:ext cx="3034499" cy="454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348189" cy="590931"/>
          </a:xfrm>
        </p:spPr>
        <p:txBody>
          <a:bodyPr/>
          <a:lstStyle/>
          <a:p>
            <a:r>
              <a:rPr lang="cs-CZ" sz="1800" dirty="0"/>
              <a:t>Nejčastějším důvodem neregistrování duševního vlastnictví ve firmách je to, že podle nich jejich duševní vlastnictví nesplňuje právní požadavky daných předpisů.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Důvody nezaregistrování práv duševního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Q24. Proč jste si nezaregistrovali žádná práva duševního vlastnictví?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N=187/138/49 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(báze ti, kteří nevlastní žádná registrovaná práva duševního vlastnictví)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1018267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1356579" cy="701731"/>
          </a:xfrm>
        </p:spPr>
        <p:txBody>
          <a:bodyPr/>
          <a:lstStyle/>
          <a:p>
            <a:r>
              <a:rPr lang="cs-CZ" sz="2200" dirty="0"/>
              <a:t>Drtivá většina podniků bez registrovaného duševního vlastnictví tuto možnost ani s nikým nekonzultovala.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97595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Hledaly podniky informace nebo konzultovaly možnosti registrace duševního vlastnictví?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681691"/>
            <a:ext cx="11403782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Q25. Konzultovali jste s někým, zda práva průmyslového vlastnictví neregistrovat? Hledali jste někde informace ohledně registrace? Q25a. Kde jste hledali tuto radu? Kdo Vám ji poskytl?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N=187/138/49 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(báze ti, kteří nevlastní žádná registrovaná práva duševního vlastnictví); N=27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38809749"/>
              </p:ext>
            </p:extLst>
          </p:nvPr>
        </p:nvGraphicFramePr>
        <p:xfrm>
          <a:off x="696887" y="2366588"/>
          <a:ext cx="3417916" cy="326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4513" y="3742399"/>
            <a:ext cx="120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Celkem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8107" y="2066126"/>
            <a:ext cx="166591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9822" y="1990913"/>
            <a:ext cx="52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16529" y="2073746"/>
            <a:ext cx="175260" cy="175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6582" y="1989707"/>
            <a:ext cx="60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AC696590-8929-E4DB-BAC7-33EAF70E0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07D4C5E-96CF-9341-1400-6DBFF4D989CF}"/>
              </a:ext>
            </a:extLst>
          </p:cNvPr>
          <p:cNvSpPr/>
          <p:nvPr/>
        </p:nvSpPr>
        <p:spPr>
          <a:xfrm>
            <a:off x="5372891" y="2075833"/>
            <a:ext cx="175260" cy="17526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C06AB0DE-31AD-FD68-3845-B7F8C84D9E60}"/>
              </a:ext>
            </a:extLst>
          </p:cNvPr>
          <p:cNvSpPr txBox="1"/>
          <p:nvPr/>
        </p:nvSpPr>
        <p:spPr>
          <a:xfrm>
            <a:off x="5502943" y="1991794"/>
            <a:ext cx="112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Nevím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6F2CF105-0189-D0BC-D8FF-EE6965C5E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394475"/>
              </p:ext>
            </p:extLst>
          </p:nvPr>
        </p:nvGraphicFramePr>
        <p:xfrm>
          <a:off x="3527788" y="2836979"/>
          <a:ext cx="2774940" cy="222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66C1C265-BE6D-F5C4-CE5A-9DAB829E5FF3}"/>
              </a:ext>
            </a:extLst>
          </p:cNvPr>
          <p:cNvSpPr txBox="1"/>
          <p:nvPr/>
        </p:nvSpPr>
        <p:spPr>
          <a:xfrm>
            <a:off x="4356367" y="3742425"/>
            <a:ext cx="1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B59326C6-BEC5-C939-EC18-F8C9B2D87A1C}"/>
              </a:ext>
            </a:extLst>
          </p:cNvPr>
          <p:cNvSpPr txBox="1"/>
          <p:nvPr/>
        </p:nvSpPr>
        <p:spPr>
          <a:xfrm>
            <a:off x="6464772" y="3723375"/>
            <a:ext cx="100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graphicFrame>
        <p:nvGraphicFramePr>
          <p:cNvPr id="36" name="Chart 21">
            <a:extLst>
              <a:ext uri="{FF2B5EF4-FFF2-40B4-BE49-F238E27FC236}">
                <a16:creationId xmlns:a16="http://schemas.microsoft.com/office/drawing/2014/main" id="{873F07C9-2E33-707D-CD24-4869633A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287995"/>
              </p:ext>
            </p:extLst>
          </p:nvPr>
        </p:nvGraphicFramePr>
        <p:xfrm>
          <a:off x="5552478" y="2846504"/>
          <a:ext cx="2774940" cy="222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ulka 14">
            <a:extLst>
              <a:ext uri="{FF2B5EF4-FFF2-40B4-BE49-F238E27FC236}">
                <a16:creationId xmlns:a16="http://schemas.microsoft.com/office/drawing/2014/main" id="{2F13F9BE-56F7-07B1-2C13-1DC433BE9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64596"/>
              </p:ext>
            </p:extLst>
          </p:nvPr>
        </p:nvGraphicFramePr>
        <p:xfrm>
          <a:off x="8454228" y="3076564"/>
          <a:ext cx="277494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941">
                  <a:extLst>
                    <a:ext uri="{9D8B030D-6E8A-4147-A177-3AD203B41FA5}">
                      <a16:colId xmlns:a16="http://schemas.microsoft.com/office/drawing/2014/main" val="722569442"/>
                    </a:ext>
                  </a:extLst>
                </a:gridCol>
              </a:tblGrid>
              <a:tr h="313905">
                <a:tc>
                  <a:txBody>
                    <a:bodyPr/>
                    <a:lstStyle/>
                    <a:p>
                      <a:r>
                        <a:rPr lang="cs-CZ" sz="1100" dirty="0"/>
                        <a:t>Kdo nejčastěji poskytl konzultaci/informace?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460072"/>
                  </a:ext>
                </a:extLst>
              </a:tr>
              <a:tr h="76467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281051"/>
                          </a:solidFill>
                        </a:rPr>
                        <a:t>Patentový úřad: 37%</a:t>
                      </a:r>
                      <a:br>
                        <a:rPr lang="cs-CZ" sz="1400" dirty="0">
                          <a:solidFill>
                            <a:srgbClr val="281051"/>
                          </a:solidFill>
                        </a:rPr>
                      </a:br>
                      <a:r>
                        <a:rPr lang="cs-CZ" sz="1400" dirty="0">
                          <a:solidFill>
                            <a:srgbClr val="281051"/>
                          </a:solidFill>
                        </a:rPr>
                        <a:t>ÚPV: 30 %</a:t>
                      </a:r>
                      <a:br>
                        <a:rPr lang="cs-CZ" sz="1400" dirty="0">
                          <a:solidFill>
                            <a:srgbClr val="281051"/>
                          </a:solidFill>
                        </a:rPr>
                      </a:br>
                      <a:r>
                        <a:rPr lang="cs-CZ" sz="1400" dirty="0">
                          <a:solidFill>
                            <a:srgbClr val="281051"/>
                          </a:solidFill>
                        </a:rPr>
                        <a:t>Banka: 11 %</a:t>
                      </a:r>
                      <a:br>
                        <a:rPr lang="cs-CZ" sz="1400" dirty="0">
                          <a:solidFill>
                            <a:srgbClr val="281051"/>
                          </a:solidFill>
                        </a:rPr>
                      </a:br>
                      <a:r>
                        <a:rPr lang="cs-CZ" sz="1400" dirty="0">
                          <a:solidFill>
                            <a:srgbClr val="281051"/>
                          </a:solidFill>
                        </a:rPr>
                        <a:t>Agentura pro podnikání a inovace: 11 %</a:t>
                      </a:r>
                      <a:br>
                        <a:rPr lang="cs-CZ" sz="1400" dirty="0">
                          <a:solidFill>
                            <a:srgbClr val="281051"/>
                          </a:solidFill>
                        </a:rPr>
                      </a:br>
                      <a:r>
                        <a:rPr lang="cs-CZ" sz="1400" dirty="0">
                          <a:solidFill>
                            <a:srgbClr val="281051"/>
                          </a:solidFill>
                        </a:rPr>
                        <a:t>Účetní: 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1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57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/>
          <a:lstStyle/>
          <a:p>
            <a:r>
              <a:rPr lang="cs-CZ" dirty="0"/>
              <a:t>Shrnutí výsledků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93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67450"/>
              </p:ext>
            </p:extLst>
          </p:nvPr>
        </p:nvGraphicFramePr>
        <p:xfrm>
          <a:off x="499756" y="1649898"/>
          <a:ext cx="8121731" cy="3915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5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129369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</a:tblGrid>
              <a:tr h="482209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Kdyby byl proces srozumitelnější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Kdyby byla registrace snadněji dostupná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Kdybych si mohl/a být jistý/á dostatečnou ochranou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52139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Pokud by bylo levnější registrovat, udržovat nebo obnovovat práva duševního vlastnictví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39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Kdybych měl/a více znalostí/pochopení toho, co je duševní vlastnictví.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39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Kdyby bylo snazší podniknout právní kroky proti porušovatelům práv a získat odpovídající odškodnění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8697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011566"/>
              </p:ext>
            </p:extLst>
          </p:nvPr>
        </p:nvGraphicFramePr>
        <p:xfrm>
          <a:off x="4272312" y="1571946"/>
          <a:ext cx="3034499" cy="400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348189" cy="701731"/>
          </a:xfrm>
        </p:spPr>
        <p:txBody>
          <a:bodyPr/>
          <a:lstStyle/>
          <a:p>
            <a:r>
              <a:rPr lang="cs-CZ" sz="2200" dirty="0"/>
              <a:t>K registraci duševního vlastnictví by často podniky motivovala větší srozumitelnost procesu a dostupnost registrace.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10459125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Co by motivovalo k registraci duševního vlastnictví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Q26. Za jakých podmínek byste v budoucnu uvažovali o registraci práva duševního vlastnictví?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N=187/138/49 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(báze ti, kteří nevlastní žádná registrovaná práva duševního vlastnictví)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</p:spTree>
    <p:extLst>
      <p:ext uri="{BB962C8B-B14F-4D97-AF65-F5344CB8AC3E}">
        <p14:creationId xmlns:p14="http://schemas.microsoft.com/office/powerpoint/2010/main" val="4237358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213966" cy="701731"/>
          </a:xfrm>
        </p:spPr>
        <p:txBody>
          <a:bodyPr/>
          <a:lstStyle/>
          <a:p>
            <a:r>
              <a:rPr lang="cs-CZ" sz="2200" dirty="0"/>
              <a:t>Velká většina podniků nevnímá žádný vliv neregistrování duševního vlastnictví na podnikání společnosti.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368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Vliv neregistrování duševního vlastnictví na podnikání společnosti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Q27. Myslíte si, že nezaregistrování duševního vlastnictví mělo dopad na podnikání Vaší společnosti?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N=187/138/49 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(báze ti, kteří nevlastní žádná registrovaná práva duševního vlastnictví)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9" name="Zástupný symbol pro obsah 6">
            <a:extLst>
              <a:ext uri="{FF2B5EF4-FFF2-40B4-BE49-F238E27FC236}">
                <a16:creationId xmlns:a16="http://schemas.microsoft.com/office/drawing/2014/main" id="{86A626BF-2B20-4E32-9DA3-710653F1A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59489"/>
              </p:ext>
            </p:extLst>
          </p:nvPr>
        </p:nvGraphicFramePr>
        <p:xfrm>
          <a:off x="388484" y="1855439"/>
          <a:ext cx="6759993" cy="373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2829" y="6279270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CA74A29E-45EA-09B0-B262-C7EF4E33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7650"/>
              </p:ext>
            </p:extLst>
          </p:nvPr>
        </p:nvGraphicFramePr>
        <p:xfrm>
          <a:off x="7333440" y="2614408"/>
          <a:ext cx="2244483" cy="244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pozitivní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72764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Spíše pozitivní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 err="1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Žádný+Nevím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Negativní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negativní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66467"/>
                  </a:ext>
                </a:extLst>
              </a:tr>
            </a:tbl>
          </a:graphicData>
        </a:graphic>
      </p:graphicFrame>
      <p:sp>
        <p:nvSpPr>
          <p:cNvPr id="23" name="Rectangle 24">
            <a:extLst>
              <a:ext uri="{FF2B5EF4-FFF2-40B4-BE49-F238E27FC236}">
                <a16:creationId xmlns:a16="http://schemas.microsoft.com/office/drawing/2014/main" id="{468178E7-3E42-2A7C-F608-78EFD681F26B}"/>
              </a:ext>
            </a:extLst>
          </p:cNvPr>
          <p:cNvSpPr/>
          <p:nvPr/>
        </p:nvSpPr>
        <p:spPr>
          <a:xfrm>
            <a:off x="7065685" y="3288943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AA1FB43-AB67-2163-2543-BE9E36D2269E}"/>
              </a:ext>
            </a:extLst>
          </p:cNvPr>
          <p:cNvSpPr/>
          <p:nvPr/>
        </p:nvSpPr>
        <p:spPr>
          <a:xfrm>
            <a:off x="7065808" y="3768696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6FA8D-4BE2-08C1-7A20-2B93B7B5CC2D}"/>
              </a:ext>
            </a:extLst>
          </p:cNvPr>
          <p:cNvSpPr/>
          <p:nvPr/>
        </p:nvSpPr>
        <p:spPr>
          <a:xfrm>
            <a:off x="7065685" y="4265969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193AD75-B3A3-8AB6-7BDF-33140338BCEA}"/>
              </a:ext>
            </a:extLst>
          </p:cNvPr>
          <p:cNvSpPr/>
          <p:nvPr/>
        </p:nvSpPr>
        <p:spPr>
          <a:xfrm>
            <a:off x="7065685" y="4754111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A396F8DA-EEB5-ABA5-26AD-7688D0857582}"/>
              </a:ext>
            </a:extLst>
          </p:cNvPr>
          <p:cNvSpPr/>
          <p:nvPr/>
        </p:nvSpPr>
        <p:spPr>
          <a:xfrm>
            <a:off x="7065685" y="2809190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BD34682-23A9-C980-32AA-40447CE7BE5A}"/>
              </a:ext>
            </a:extLst>
          </p:cNvPr>
          <p:cNvCxnSpPr/>
          <p:nvPr/>
        </p:nvCxnSpPr>
        <p:spPr>
          <a:xfrm>
            <a:off x="2682963" y="2275621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80A8BD67-09A5-6E51-EE1D-8033D17F3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4329"/>
              </p:ext>
            </p:extLst>
          </p:nvPr>
        </p:nvGraphicFramePr>
        <p:xfrm>
          <a:off x="572398" y="2343427"/>
          <a:ext cx="6388239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9413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2129413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ulka 1">
            <a:extLst>
              <a:ext uri="{FF2B5EF4-FFF2-40B4-BE49-F238E27FC236}">
                <a16:creationId xmlns:a16="http://schemas.microsoft.com/office/drawing/2014/main" id="{973A80DC-D0CD-92B0-1734-81227A8D4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20507"/>
              </p:ext>
            </p:extLst>
          </p:nvPr>
        </p:nvGraphicFramePr>
        <p:xfrm>
          <a:off x="6750009" y="2410804"/>
          <a:ext cx="1975098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98">
                  <a:extLst>
                    <a:ext uri="{9D8B030D-6E8A-4147-A177-3AD203B41FA5}">
                      <a16:colId xmlns:a16="http://schemas.microsoft.com/office/drawing/2014/main" val="1575327860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Pozitivní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/>
        </p:nvGraphicFramePr>
        <p:xfrm>
          <a:off x="428723" y="5271954"/>
          <a:ext cx="6858487" cy="512445"/>
        </p:xfrm>
        <a:graphic>
          <a:graphicData uri="http://schemas.openxmlformats.org/drawingml/2006/table">
            <a:tbl>
              <a:tblPr firstRow="1" bandRow="1" bandCol="1"/>
              <a:tblGrid>
                <a:gridCol w="2238154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2238154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2382179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3529505A-C59E-913D-609A-3D3C6A5455DA}"/>
              </a:ext>
            </a:extLst>
          </p:cNvPr>
          <p:cNvSpPr/>
          <p:nvPr/>
        </p:nvSpPr>
        <p:spPr>
          <a:xfrm>
            <a:off x="9012975" y="2583453"/>
            <a:ext cx="2636599" cy="2492821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Jako konkrétní pozitivní dopady podniky uváděly více peněz na investice jinde nebo více času na jinou práci.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Jako negativní dopady pak zmiňovaly zhoršenou pověst společnosti nebo nemožnost zastavit kopírování/padělání</a:t>
            </a:r>
          </a:p>
        </p:txBody>
      </p:sp>
    </p:spTree>
    <p:extLst>
      <p:ext uri="{BB962C8B-B14F-4D97-AF65-F5344CB8AC3E}">
        <p14:creationId xmlns:p14="http://schemas.microsoft.com/office/powerpoint/2010/main" val="2161883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37475"/>
            <a:ext cx="9330746" cy="849015"/>
          </a:xfrm>
        </p:spPr>
        <p:txBody>
          <a:bodyPr/>
          <a:lstStyle/>
          <a:p>
            <a:r>
              <a:rPr lang="cs-CZ" dirty="0"/>
              <a:t>Struktura vzorku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38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24732"/>
          </a:xfrm>
        </p:spPr>
        <p:txBody>
          <a:bodyPr/>
          <a:lstStyle/>
          <a:p>
            <a:r>
              <a:rPr lang="cs-CZ" sz="2400" dirty="0"/>
              <a:t>Struktura vzorku (v %)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E1F0A22-4298-405B-8509-35696BB3212C}"/>
              </a:ext>
            </a:extLst>
          </p:cNvPr>
          <p:cNvSpPr/>
          <p:nvPr/>
        </p:nvSpPr>
        <p:spPr>
          <a:xfrm>
            <a:off x="1798306" y="3571123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zaměstnanců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0EBFC5C-0BEA-422B-9DB4-8B9A68F26FF5}"/>
              </a:ext>
            </a:extLst>
          </p:cNvPr>
          <p:cNvSpPr/>
          <p:nvPr/>
        </p:nvSpPr>
        <p:spPr>
          <a:xfrm>
            <a:off x="2304066" y="1227385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CE1ED80-07DB-D726-1679-35FA970BE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30669"/>
              </p:ext>
            </p:extLst>
          </p:nvPr>
        </p:nvGraphicFramePr>
        <p:xfrm>
          <a:off x="929320" y="1341663"/>
          <a:ext cx="4987610" cy="211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15D4EEE-B2DC-A884-F4BE-AF910F13F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719924"/>
              </p:ext>
            </p:extLst>
          </p:nvPr>
        </p:nvGraphicFramePr>
        <p:xfrm>
          <a:off x="326943" y="3775371"/>
          <a:ext cx="5688645" cy="211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0AF1AD8D-C622-359D-C51F-A76977C9010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305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118CDD6-355A-CCDF-FD23-50172047A69E}"/>
              </a:ext>
            </a:extLst>
          </p:cNvPr>
          <p:cNvSpPr/>
          <p:nvPr/>
        </p:nvSpPr>
        <p:spPr>
          <a:xfrm>
            <a:off x="5403272" y="1227385"/>
            <a:ext cx="5509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Zabývala se firma někdy problematikou duševního vlastnictví?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E8B1E847-1204-D128-EBC0-92AE129DD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70147"/>
              </p:ext>
            </p:extLst>
          </p:nvPr>
        </p:nvGraphicFramePr>
        <p:xfrm>
          <a:off x="5009511" y="1432865"/>
          <a:ext cx="5688645" cy="175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328132C8-988E-62F6-9880-5BB8CFD3F26E}"/>
              </a:ext>
            </a:extLst>
          </p:cNvPr>
          <p:cNvSpPr/>
          <p:nvPr/>
        </p:nvSpPr>
        <p:spPr>
          <a:xfrm>
            <a:off x="6080935" y="3579687"/>
            <a:ext cx="2739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Územní dopad působení firmy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BC875DF-74B8-E404-4EE6-1E0AD70EE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932966"/>
              </p:ext>
            </p:extLst>
          </p:nvPr>
        </p:nvGraphicFramePr>
        <p:xfrm>
          <a:off x="5041085" y="3783935"/>
          <a:ext cx="5688645" cy="211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16676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849015"/>
          </a:xfrm>
        </p:spPr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20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ázek 58" descr="Tomas.Macku (3).tif">
            <a:extLst>
              <a:ext uri="{FF2B5EF4-FFF2-40B4-BE49-F238E27FC236}">
                <a16:creationId xmlns:a16="http://schemas.microsoft.com/office/drawing/2014/main" id="{C6D5493C-589F-4701-B6CC-61C9E18BC3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6447"/>
          <a:stretch>
            <a:fillRect/>
          </a:stretch>
        </p:blipFill>
        <p:spPr>
          <a:xfrm>
            <a:off x="9048183" y="1743835"/>
            <a:ext cx="1187085" cy="143646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7737573-EAC6-4CA9-A674-9005172F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24732"/>
          </a:xfrm>
        </p:spPr>
        <p:txBody>
          <a:bodyPr/>
          <a:lstStyle/>
          <a:p>
            <a:r>
              <a:rPr lang="cs-CZ" sz="2400" dirty="0"/>
              <a:t>Kontakty</a:t>
            </a:r>
            <a:endParaRPr lang="en-US" sz="240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9B9CDD2-4CDE-431E-82B1-101B56FB7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2180" y="3308408"/>
            <a:ext cx="3114675" cy="341633"/>
          </a:xfrm>
        </p:spPr>
        <p:txBody>
          <a:bodyPr/>
          <a:lstStyle/>
          <a:p>
            <a:r>
              <a:rPr lang="cs-CZ" dirty="0">
                <a:latin typeface="+mj-lt"/>
              </a:rPr>
              <a:t>Jan polák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19135FD-B45B-478E-B0B7-01415D896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2435" y="3308408"/>
            <a:ext cx="3121480" cy="341632"/>
          </a:xfrm>
        </p:spPr>
        <p:txBody>
          <a:bodyPr/>
          <a:lstStyle/>
          <a:p>
            <a:r>
              <a:rPr lang="cs-CZ" dirty="0">
                <a:latin typeface="+mj-lt"/>
              </a:rPr>
              <a:t>Jan humhej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5C30E55-3E29-4F18-8C5B-F02E179FAE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5270" y="3308408"/>
            <a:ext cx="2851704" cy="341632"/>
          </a:xfrm>
        </p:spPr>
        <p:txBody>
          <a:bodyPr/>
          <a:lstStyle/>
          <a:p>
            <a:r>
              <a:rPr lang="cs-CZ" dirty="0">
                <a:latin typeface="+mj-lt"/>
              </a:rPr>
              <a:t>Tomáš macků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ABE9A6C-FABE-42B9-AE0A-FDCA92DC2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4425" y="3799211"/>
            <a:ext cx="2851704" cy="777136"/>
          </a:xfrm>
        </p:spPr>
        <p:txBody>
          <a:bodyPr/>
          <a:lstStyle/>
          <a:p>
            <a:r>
              <a:rPr lang="cs-CZ" b="1" dirty="0"/>
              <a:t>Account Director </a:t>
            </a:r>
            <a:br>
              <a:rPr lang="cs-CZ" b="1" dirty="0"/>
            </a:br>
            <a:r>
              <a:rPr lang="cs-CZ" b="1" dirty="0"/>
              <a:t>Ipsos Customer Experience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639790-8C19-441F-90DA-3C4FCD0634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45</a:t>
            </a:fld>
            <a:r>
              <a:rPr lang="en-GB" dirty="0"/>
              <a:t>  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208907E-AC30-4820-A83D-01B1BC69ED03}"/>
              </a:ext>
            </a:extLst>
          </p:cNvPr>
          <p:cNvGrpSpPr/>
          <p:nvPr/>
        </p:nvGrpSpPr>
        <p:grpSpPr>
          <a:xfrm>
            <a:off x="1219200" y="4410185"/>
            <a:ext cx="2129259" cy="521293"/>
            <a:chOff x="419179" y="3771563"/>
            <a:chExt cx="2129259" cy="521293"/>
          </a:xfrm>
        </p:grpSpPr>
        <p:grpSp>
          <p:nvGrpSpPr>
            <p:cNvPr id="31" name="Group 153">
              <a:extLst>
                <a:ext uri="{FF2B5EF4-FFF2-40B4-BE49-F238E27FC236}">
                  <a16:creationId xmlns:a16="http://schemas.microsoft.com/office/drawing/2014/main" id="{CB1471F1-F40F-44B9-8DDC-6E6CF3B75CDF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419179" y="3843283"/>
              <a:ext cx="179279" cy="119520"/>
              <a:chOff x="-6357938" y="3122613"/>
              <a:chExt cx="1104900" cy="736600"/>
            </a:xfrm>
            <a:solidFill>
              <a:srgbClr val="405A9C"/>
            </a:solidFill>
          </p:grpSpPr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0D9504F8-36B2-4B31-B71A-CA2B742D9D0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2F5A106C-A127-4A2E-8426-8788E33DF9B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9712E83B-87AA-4F8B-B8C1-2C6E2E7A9AC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F337C576-B75B-484F-BB41-7B487704CF1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D74157A7-44BF-42BB-AF65-60BD3E2A2BFF}"/>
                </a:ext>
              </a:extLst>
            </p:cNvPr>
            <p:cNvSpPr txBox="1"/>
            <p:nvPr/>
          </p:nvSpPr>
          <p:spPr bwMode="black">
            <a:xfrm>
              <a:off x="751471" y="3771563"/>
              <a:ext cx="1796967" cy="22576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635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467" dirty="0">
                  <a:solidFill>
                    <a:srgbClr val="405A9C"/>
                  </a:solidFill>
                  <a:cs typeface="Calibri" panose="020F0502020204030204" pitchFamily="34" charset="0"/>
                </a:rPr>
                <a:t>j</a:t>
              </a:r>
              <a:r>
                <a:rPr kumimoji="0" lang="cs-CZ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an.polak@ipsos.com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405A9C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grpSp>
          <p:nvGrpSpPr>
            <p:cNvPr id="37" name="Group 58">
              <a:extLst>
                <a:ext uri="{FF2B5EF4-FFF2-40B4-BE49-F238E27FC236}">
                  <a16:creationId xmlns:a16="http://schemas.microsoft.com/office/drawing/2014/main" id="{DC560E0A-0B76-4A6E-B5C5-86CCBAD89C0B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 flipH="1">
              <a:off x="426159" y="4080815"/>
              <a:ext cx="169056" cy="198251"/>
              <a:chOff x="8553450" y="4149725"/>
              <a:chExt cx="790575" cy="927100"/>
            </a:xfrm>
            <a:solidFill>
              <a:srgbClr val="405A9C"/>
            </a:solidFill>
          </p:grpSpPr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0A767A28-BE2B-4479-BBF2-A0CBDC016DF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747125" y="4187825"/>
                <a:ext cx="596900" cy="860425"/>
              </a:xfrm>
              <a:custGeom>
                <a:avLst/>
                <a:gdLst/>
                <a:ahLst/>
                <a:cxnLst>
                  <a:cxn ang="0">
                    <a:pos x="370" y="60"/>
                  </a:cxn>
                  <a:cxn ang="0">
                    <a:pos x="306" y="10"/>
                  </a:cxn>
                  <a:cxn ang="0">
                    <a:pos x="290" y="0"/>
                  </a:cxn>
                  <a:cxn ang="0">
                    <a:pos x="240" y="106"/>
                  </a:cxn>
                  <a:cxn ang="0">
                    <a:pos x="240" y="106"/>
                  </a:cxn>
                  <a:cxn ang="0">
                    <a:pos x="240" y="118"/>
                  </a:cxn>
                  <a:cxn ang="0">
                    <a:pos x="240" y="124"/>
                  </a:cxn>
                  <a:cxn ang="0">
                    <a:pos x="236" y="128"/>
                  </a:cxn>
                  <a:cxn ang="0">
                    <a:pos x="162" y="260"/>
                  </a:cxn>
                  <a:cxn ang="0">
                    <a:pos x="160" y="260"/>
                  </a:cxn>
                  <a:cxn ang="0">
                    <a:pos x="86" y="392"/>
                  </a:cxn>
                  <a:cxn ang="0">
                    <a:pos x="86" y="392"/>
                  </a:cxn>
                  <a:cxn ang="0">
                    <a:pos x="82" y="398"/>
                  </a:cxn>
                  <a:cxn ang="0">
                    <a:pos x="78" y="400"/>
                  </a:cxn>
                  <a:cxn ang="0">
                    <a:pos x="68" y="406"/>
                  </a:cxn>
                  <a:cxn ang="0">
                    <a:pos x="0" y="504"/>
                  </a:cxn>
                  <a:cxn ang="0">
                    <a:pos x="18" y="512"/>
                  </a:cxn>
                  <a:cxn ang="0">
                    <a:pos x="94" y="542"/>
                  </a:cxn>
                  <a:cxn ang="0">
                    <a:pos x="94" y="542"/>
                  </a:cxn>
                  <a:cxn ang="0">
                    <a:pos x="98" y="542"/>
                  </a:cxn>
                  <a:cxn ang="0">
                    <a:pos x="104" y="542"/>
                  </a:cxn>
                  <a:cxn ang="0">
                    <a:pos x="110" y="540"/>
                  </a:cxn>
                  <a:cxn ang="0">
                    <a:pos x="116" y="536"/>
                  </a:cxn>
                  <a:cxn ang="0">
                    <a:pos x="126" y="524"/>
                  </a:cxn>
                  <a:cxn ang="0">
                    <a:pos x="136" y="510"/>
                  </a:cxn>
                  <a:cxn ang="0">
                    <a:pos x="220" y="372"/>
                  </a:cxn>
                  <a:cxn ang="0">
                    <a:pos x="252" y="314"/>
                  </a:cxn>
                  <a:cxn ang="0">
                    <a:pos x="254" y="314"/>
                  </a:cxn>
                  <a:cxn ang="0">
                    <a:pos x="286" y="256"/>
                  </a:cxn>
                  <a:cxn ang="0">
                    <a:pos x="364" y="114"/>
                  </a:cxn>
                  <a:cxn ang="0">
                    <a:pos x="364" y="114"/>
                  </a:cxn>
                  <a:cxn ang="0">
                    <a:pos x="370" y="98"/>
                  </a:cxn>
                  <a:cxn ang="0">
                    <a:pos x="376" y="84"/>
                  </a:cxn>
                  <a:cxn ang="0">
                    <a:pos x="376" y="76"/>
                  </a:cxn>
                  <a:cxn ang="0">
                    <a:pos x="376" y="70"/>
                  </a:cxn>
                  <a:cxn ang="0">
                    <a:pos x="374" y="66"/>
                  </a:cxn>
                  <a:cxn ang="0">
                    <a:pos x="370" y="60"/>
                  </a:cxn>
                  <a:cxn ang="0">
                    <a:pos x="370" y="60"/>
                  </a:cxn>
                </a:cxnLst>
                <a:rect l="0" t="0" r="r" b="b"/>
                <a:pathLst>
                  <a:path w="376" h="542">
                    <a:moveTo>
                      <a:pt x="370" y="60"/>
                    </a:moveTo>
                    <a:lnTo>
                      <a:pt x="306" y="10"/>
                    </a:lnTo>
                    <a:lnTo>
                      <a:pt x="290" y="0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18"/>
                    </a:lnTo>
                    <a:lnTo>
                      <a:pt x="240" y="124"/>
                    </a:lnTo>
                    <a:lnTo>
                      <a:pt x="236" y="128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2" y="398"/>
                    </a:lnTo>
                    <a:lnTo>
                      <a:pt x="78" y="400"/>
                    </a:lnTo>
                    <a:lnTo>
                      <a:pt x="68" y="406"/>
                    </a:lnTo>
                    <a:lnTo>
                      <a:pt x="0" y="504"/>
                    </a:lnTo>
                    <a:lnTo>
                      <a:pt x="18" y="512"/>
                    </a:lnTo>
                    <a:lnTo>
                      <a:pt x="94" y="542"/>
                    </a:lnTo>
                    <a:lnTo>
                      <a:pt x="94" y="542"/>
                    </a:lnTo>
                    <a:lnTo>
                      <a:pt x="98" y="542"/>
                    </a:lnTo>
                    <a:lnTo>
                      <a:pt x="104" y="542"/>
                    </a:lnTo>
                    <a:lnTo>
                      <a:pt x="110" y="540"/>
                    </a:lnTo>
                    <a:lnTo>
                      <a:pt x="116" y="536"/>
                    </a:lnTo>
                    <a:lnTo>
                      <a:pt x="126" y="524"/>
                    </a:lnTo>
                    <a:lnTo>
                      <a:pt x="136" y="510"/>
                    </a:lnTo>
                    <a:lnTo>
                      <a:pt x="220" y="372"/>
                    </a:lnTo>
                    <a:lnTo>
                      <a:pt x="252" y="314"/>
                    </a:lnTo>
                    <a:lnTo>
                      <a:pt x="254" y="314"/>
                    </a:lnTo>
                    <a:lnTo>
                      <a:pt x="286" y="256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70" y="98"/>
                    </a:lnTo>
                    <a:lnTo>
                      <a:pt x="376" y="84"/>
                    </a:lnTo>
                    <a:lnTo>
                      <a:pt x="376" y="76"/>
                    </a:lnTo>
                    <a:lnTo>
                      <a:pt x="376" y="70"/>
                    </a:lnTo>
                    <a:lnTo>
                      <a:pt x="374" y="66"/>
                    </a:lnTo>
                    <a:lnTo>
                      <a:pt x="370" y="60"/>
                    </a:lnTo>
                    <a:lnTo>
                      <a:pt x="37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512C51D7-D880-4F7B-A27D-33FECE14487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677275" y="4787900"/>
                <a:ext cx="161925" cy="1905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4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58"/>
                  </a:cxn>
                  <a:cxn ang="0">
                    <a:pos x="12" y="68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34" y="120"/>
                  </a:cxn>
                  <a:cxn ang="0">
                    <a:pos x="102" y="2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102" h="120">
                    <a:moveTo>
                      <a:pt x="48" y="6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34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58"/>
                    </a:lnTo>
                    <a:lnTo>
                      <a:pt x="12" y="6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34" y="120"/>
                    </a:lnTo>
                    <a:lnTo>
                      <a:pt x="102" y="2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40" name="Freeform 60">
                <a:extLst>
                  <a:ext uri="{FF2B5EF4-FFF2-40B4-BE49-F238E27FC236}">
                    <a16:creationId xmlns:a16="http://schemas.microsoft.com/office/drawing/2014/main" id="{4A4CAB15-000B-40B5-9A6B-C82D0567B8F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9042400" y="4149725"/>
                <a:ext cx="149225" cy="200025"/>
              </a:xfrm>
              <a:custGeom>
                <a:avLst/>
                <a:gdLst/>
                <a:ahLst/>
                <a:cxnLst>
                  <a:cxn ang="0">
                    <a:pos x="8" y="104"/>
                  </a:cxn>
                  <a:cxn ang="0">
                    <a:pos x="44" y="126"/>
                  </a:cxn>
                  <a:cxn ang="0">
                    <a:pos x="94" y="18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2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6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62"/>
                  </a:cxn>
                  <a:cxn ang="0">
                    <a:pos x="10" y="72"/>
                  </a:cxn>
                  <a:cxn ang="0">
                    <a:pos x="2" y="86"/>
                  </a:cxn>
                  <a:cxn ang="0">
                    <a:pos x="2" y="86"/>
                  </a:cxn>
                  <a:cxn ang="0">
                    <a:pos x="0" y="90"/>
                  </a:cxn>
                  <a:cxn ang="0">
                    <a:pos x="0" y="96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8" y="104"/>
                  </a:cxn>
                </a:cxnLst>
                <a:rect l="0" t="0" r="r" b="b"/>
                <a:pathLst>
                  <a:path w="94" h="126">
                    <a:moveTo>
                      <a:pt x="8" y="104"/>
                    </a:moveTo>
                    <a:lnTo>
                      <a:pt x="44" y="126"/>
                    </a:lnTo>
                    <a:lnTo>
                      <a:pt x="94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6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62"/>
                    </a:lnTo>
                    <a:lnTo>
                      <a:pt x="10" y="7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02844166-44D7-4F63-9FD4-E7AE5201423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553450" y="4416425"/>
                <a:ext cx="288925" cy="66040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68" y="10"/>
                  </a:cxn>
                  <a:cxn ang="0">
                    <a:pos x="114" y="8"/>
                  </a:cxn>
                  <a:cxn ang="0">
                    <a:pos x="144" y="14"/>
                  </a:cxn>
                  <a:cxn ang="0">
                    <a:pos x="158" y="32"/>
                  </a:cxn>
                  <a:cxn ang="0">
                    <a:pos x="160" y="56"/>
                  </a:cxn>
                  <a:cxn ang="0">
                    <a:pos x="150" y="86"/>
                  </a:cxn>
                  <a:cxn ang="0">
                    <a:pos x="124" y="138"/>
                  </a:cxn>
                  <a:cxn ang="0">
                    <a:pos x="48" y="258"/>
                  </a:cxn>
                  <a:cxn ang="0">
                    <a:pos x="10" y="332"/>
                  </a:cxn>
                  <a:cxn ang="0">
                    <a:pos x="2" y="362"/>
                  </a:cxn>
                  <a:cxn ang="0">
                    <a:pos x="2" y="388"/>
                  </a:cxn>
                  <a:cxn ang="0">
                    <a:pos x="16" y="406"/>
                  </a:cxn>
                  <a:cxn ang="0">
                    <a:pos x="46" y="414"/>
                  </a:cxn>
                  <a:cxn ang="0">
                    <a:pos x="60" y="416"/>
                  </a:cxn>
                  <a:cxn ang="0">
                    <a:pos x="118" y="410"/>
                  </a:cxn>
                  <a:cxn ang="0">
                    <a:pos x="140" y="404"/>
                  </a:cxn>
                  <a:cxn ang="0">
                    <a:pos x="146" y="392"/>
                  </a:cxn>
                  <a:cxn ang="0">
                    <a:pos x="112" y="400"/>
                  </a:cxn>
                  <a:cxn ang="0">
                    <a:pos x="64" y="404"/>
                  </a:cxn>
                  <a:cxn ang="0">
                    <a:pos x="36" y="394"/>
                  </a:cxn>
                  <a:cxn ang="0">
                    <a:pos x="28" y="386"/>
                  </a:cxn>
                  <a:cxn ang="0">
                    <a:pos x="26" y="360"/>
                  </a:cxn>
                  <a:cxn ang="0">
                    <a:pos x="36" y="328"/>
                  </a:cxn>
                  <a:cxn ang="0">
                    <a:pos x="54" y="290"/>
                  </a:cxn>
                  <a:cxn ang="0">
                    <a:pos x="108" y="202"/>
                  </a:cxn>
                  <a:cxn ang="0">
                    <a:pos x="158" y="114"/>
                  </a:cxn>
                  <a:cxn ang="0">
                    <a:pos x="176" y="76"/>
                  </a:cxn>
                  <a:cxn ang="0">
                    <a:pos x="182" y="42"/>
                  </a:cxn>
                  <a:cxn ang="0">
                    <a:pos x="176" y="18"/>
                  </a:cxn>
                  <a:cxn ang="0">
                    <a:pos x="166" y="8"/>
                  </a:cxn>
                  <a:cxn ang="0">
                    <a:pos x="132" y="0"/>
                  </a:cxn>
                  <a:cxn ang="0">
                    <a:pos x="78" y="2"/>
                  </a:cxn>
                  <a:cxn ang="0">
                    <a:pos x="40" y="10"/>
                  </a:cxn>
                </a:cxnLst>
                <a:rect l="0" t="0" r="r" b="b"/>
                <a:pathLst>
                  <a:path w="182" h="416">
                    <a:moveTo>
                      <a:pt x="40" y="10"/>
                    </a:moveTo>
                    <a:lnTo>
                      <a:pt x="38" y="16"/>
                    </a:lnTo>
                    <a:lnTo>
                      <a:pt x="38" y="16"/>
                    </a:lnTo>
                    <a:lnTo>
                      <a:pt x="68" y="10"/>
                    </a:lnTo>
                    <a:lnTo>
                      <a:pt x="94" y="8"/>
                    </a:lnTo>
                    <a:lnTo>
                      <a:pt x="114" y="8"/>
                    </a:lnTo>
                    <a:lnTo>
                      <a:pt x="132" y="10"/>
                    </a:lnTo>
                    <a:lnTo>
                      <a:pt x="144" y="14"/>
                    </a:lnTo>
                    <a:lnTo>
                      <a:pt x="152" y="22"/>
                    </a:lnTo>
                    <a:lnTo>
                      <a:pt x="158" y="32"/>
                    </a:lnTo>
                    <a:lnTo>
                      <a:pt x="160" y="42"/>
                    </a:lnTo>
                    <a:lnTo>
                      <a:pt x="160" y="56"/>
                    </a:lnTo>
                    <a:lnTo>
                      <a:pt x="156" y="70"/>
                    </a:lnTo>
                    <a:lnTo>
                      <a:pt x="150" y="86"/>
                    </a:lnTo>
                    <a:lnTo>
                      <a:pt x="142" y="102"/>
                    </a:lnTo>
                    <a:lnTo>
                      <a:pt x="124" y="138"/>
                    </a:lnTo>
                    <a:lnTo>
                      <a:pt x="100" y="178"/>
                    </a:lnTo>
                    <a:lnTo>
                      <a:pt x="48" y="258"/>
                    </a:lnTo>
                    <a:lnTo>
                      <a:pt x="26" y="296"/>
                    </a:lnTo>
                    <a:lnTo>
                      <a:pt x="10" y="332"/>
                    </a:lnTo>
                    <a:lnTo>
                      <a:pt x="4" y="348"/>
                    </a:lnTo>
                    <a:lnTo>
                      <a:pt x="2" y="362"/>
                    </a:lnTo>
                    <a:lnTo>
                      <a:pt x="0" y="376"/>
                    </a:lnTo>
                    <a:lnTo>
                      <a:pt x="2" y="388"/>
                    </a:lnTo>
                    <a:lnTo>
                      <a:pt x="8" y="398"/>
                    </a:lnTo>
                    <a:lnTo>
                      <a:pt x="16" y="406"/>
                    </a:lnTo>
                    <a:lnTo>
                      <a:pt x="28" y="412"/>
                    </a:lnTo>
                    <a:lnTo>
                      <a:pt x="46" y="414"/>
                    </a:lnTo>
                    <a:lnTo>
                      <a:pt x="46" y="414"/>
                    </a:lnTo>
                    <a:lnTo>
                      <a:pt x="60" y="416"/>
                    </a:lnTo>
                    <a:lnTo>
                      <a:pt x="78" y="414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40" y="404"/>
                    </a:lnTo>
                    <a:lnTo>
                      <a:pt x="164" y="398"/>
                    </a:lnTo>
                    <a:lnTo>
                      <a:pt x="146" y="392"/>
                    </a:lnTo>
                    <a:lnTo>
                      <a:pt x="146" y="392"/>
                    </a:lnTo>
                    <a:lnTo>
                      <a:pt x="112" y="400"/>
                    </a:lnTo>
                    <a:lnTo>
                      <a:pt x="86" y="402"/>
                    </a:lnTo>
                    <a:lnTo>
                      <a:pt x="64" y="404"/>
                    </a:lnTo>
                    <a:lnTo>
                      <a:pt x="48" y="400"/>
                    </a:lnTo>
                    <a:lnTo>
                      <a:pt x="36" y="394"/>
                    </a:lnTo>
                    <a:lnTo>
                      <a:pt x="32" y="390"/>
                    </a:lnTo>
                    <a:lnTo>
                      <a:pt x="28" y="386"/>
                    </a:lnTo>
                    <a:lnTo>
                      <a:pt x="26" y="374"/>
                    </a:lnTo>
                    <a:lnTo>
                      <a:pt x="26" y="360"/>
                    </a:lnTo>
                    <a:lnTo>
                      <a:pt x="30" y="346"/>
                    </a:lnTo>
                    <a:lnTo>
                      <a:pt x="36" y="328"/>
                    </a:lnTo>
                    <a:lnTo>
                      <a:pt x="44" y="310"/>
                    </a:lnTo>
                    <a:lnTo>
                      <a:pt x="54" y="290"/>
                    </a:lnTo>
                    <a:lnTo>
                      <a:pt x="80" y="246"/>
                    </a:lnTo>
                    <a:lnTo>
                      <a:pt x="108" y="202"/>
                    </a:lnTo>
                    <a:lnTo>
                      <a:pt x="134" y="158"/>
                    </a:lnTo>
                    <a:lnTo>
                      <a:pt x="158" y="114"/>
                    </a:lnTo>
                    <a:lnTo>
                      <a:pt x="168" y="94"/>
                    </a:lnTo>
                    <a:lnTo>
                      <a:pt x="176" y="76"/>
                    </a:lnTo>
                    <a:lnTo>
                      <a:pt x="180" y="58"/>
                    </a:lnTo>
                    <a:lnTo>
                      <a:pt x="182" y="42"/>
                    </a:lnTo>
                    <a:lnTo>
                      <a:pt x="180" y="30"/>
                    </a:lnTo>
                    <a:lnTo>
                      <a:pt x="176" y="18"/>
                    </a:lnTo>
                    <a:lnTo>
                      <a:pt x="170" y="12"/>
                    </a:lnTo>
                    <a:lnTo>
                      <a:pt x="166" y="8"/>
                    </a:lnTo>
                    <a:lnTo>
                      <a:pt x="152" y="2"/>
                    </a:lnTo>
                    <a:lnTo>
                      <a:pt x="132" y="0"/>
                    </a:lnTo>
                    <a:lnTo>
                      <a:pt x="108" y="0"/>
                    </a:lnTo>
                    <a:lnTo>
                      <a:pt x="78" y="2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Box 69">
              <a:extLst>
                <a:ext uri="{FF2B5EF4-FFF2-40B4-BE49-F238E27FC236}">
                  <a16:creationId xmlns:a16="http://schemas.microsoft.com/office/drawing/2014/main" id="{CAA9AB96-8464-45B7-A272-AE2547F45A97}"/>
                </a:ext>
              </a:extLst>
            </p:cNvPr>
            <p:cNvSpPr txBox="1"/>
            <p:nvPr/>
          </p:nvSpPr>
          <p:spPr bwMode="black">
            <a:xfrm>
              <a:off x="751472" y="4067089"/>
              <a:ext cx="1526059" cy="22576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635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+420 </a:t>
              </a:r>
              <a:r>
                <a:rPr lang="cs-CZ" sz="1467" dirty="0">
                  <a:solidFill>
                    <a:srgbClr val="405A9C"/>
                  </a:solidFill>
                  <a:cs typeface="Calibri" panose="020F0502020204030204" pitchFamily="34" charset="0"/>
                </a:rPr>
                <a:t>603</a:t>
              </a:r>
              <a:r>
                <a:rPr kumimoji="0" lang="cs-CZ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532 920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405A9C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9616EB3D-AB7B-42B3-93AD-0F68C84BB3D2}"/>
              </a:ext>
            </a:extLst>
          </p:cNvPr>
          <p:cNvGrpSpPr/>
          <p:nvPr/>
        </p:nvGrpSpPr>
        <p:grpSpPr>
          <a:xfrm>
            <a:off x="4897210" y="4410185"/>
            <a:ext cx="2295971" cy="521293"/>
            <a:chOff x="4547235" y="3771563"/>
            <a:chExt cx="2295971" cy="521293"/>
          </a:xfrm>
        </p:grpSpPr>
        <p:grpSp>
          <p:nvGrpSpPr>
            <p:cNvPr id="43" name="Group 153">
              <a:extLst>
                <a:ext uri="{FF2B5EF4-FFF2-40B4-BE49-F238E27FC236}">
                  <a16:creationId xmlns:a16="http://schemas.microsoft.com/office/drawing/2014/main" id="{2C3B989F-127C-46F4-8B0B-D89A423F578F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4547235" y="3843283"/>
              <a:ext cx="179279" cy="119520"/>
              <a:chOff x="-6357938" y="3122613"/>
              <a:chExt cx="1104900" cy="736600"/>
            </a:xfrm>
            <a:solidFill>
              <a:srgbClr val="009D9C"/>
            </a:solidFill>
          </p:grpSpPr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1C6F76F1-AED2-4355-92A6-EB1A137FACC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00CC3AC9-E654-4072-B36D-DA4D3BF534C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B697F799-98DB-4A89-849F-F29417095AD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BF10DF0-E306-406C-ACC3-B8F04AF2227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TextBox 68">
              <a:extLst>
                <a:ext uri="{FF2B5EF4-FFF2-40B4-BE49-F238E27FC236}">
                  <a16:creationId xmlns:a16="http://schemas.microsoft.com/office/drawing/2014/main" id="{13250A8B-DCFD-4F89-96B7-42A50DE9E267}"/>
                </a:ext>
              </a:extLst>
            </p:cNvPr>
            <p:cNvSpPr txBox="1"/>
            <p:nvPr/>
          </p:nvSpPr>
          <p:spPr bwMode="black">
            <a:xfrm>
              <a:off x="4879527" y="3771563"/>
              <a:ext cx="1963679" cy="22576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635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467" dirty="0">
                  <a:solidFill>
                    <a:srgbClr val="405A9C"/>
                  </a:solidFill>
                  <a:cs typeface="Calibri" panose="020F0502020204030204" pitchFamily="34" charset="0"/>
                </a:rPr>
                <a:t>jan.humhej</a:t>
              </a: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@ipsos.com</a:t>
              </a:r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8114D299-DF58-4B98-BFB8-A271F1F358F9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 flipH="1">
              <a:off x="4554215" y="4080815"/>
              <a:ext cx="169056" cy="198251"/>
              <a:chOff x="8553450" y="4149725"/>
              <a:chExt cx="790575" cy="927100"/>
            </a:xfrm>
            <a:solidFill>
              <a:srgbClr val="009D9C"/>
            </a:solidFill>
          </p:grpSpPr>
          <p:sp>
            <p:nvSpPr>
              <p:cNvPr id="50" name="Freeform 58">
                <a:extLst>
                  <a:ext uri="{FF2B5EF4-FFF2-40B4-BE49-F238E27FC236}">
                    <a16:creationId xmlns:a16="http://schemas.microsoft.com/office/drawing/2014/main" id="{365A692B-54B4-4EF9-859F-434236FA66C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747125" y="4187825"/>
                <a:ext cx="596900" cy="860425"/>
              </a:xfrm>
              <a:custGeom>
                <a:avLst/>
                <a:gdLst/>
                <a:ahLst/>
                <a:cxnLst>
                  <a:cxn ang="0">
                    <a:pos x="370" y="60"/>
                  </a:cxn>
                  <a:cxn ang="0">
                    <a:pos x="306" y="10"/>
                  </a:cxn>
                  <a:cxn ang="0">
                    <a:pos x="290" y="0"/>
                  </a:cxn>
                  <a:cxn ang="0">
                    <a:pos x="240" y="106"/>
                  </a:cxn>
                  <a:cxn ang="0">
                    <a:pos x="240" y="106"/>
                  </a:cxn>
                  <a:cxn ang="0">
                    <a:pos x="240" y="118"/>
                  </a:cxn>
                  <a:cxn ang="0">
                    <a:pos x="240" y="124"/>
                  </a:cxn>
                  <a:cxn ang="0">
                    <a:pos x="236" y="128"/>
                  </a:cxn>
                  <a:cxn ang="0">
                    <a:pos x="162" y="260"/>
                  </a:cxn>
                  <a:cxn ang="0">
                    <a:pos x="160" y="260"/>
                  </a:cxn>
                  <a:cxn ang="0">
                    <a:pos x="86" y="392"/>
                  </a:cxn>
                  <a:cxn ang="0">
                    <a:pos x="86" y="392"/>
                  </a:cxn>
                  <a:cxn ang="0">
                    <a:pos x="82" y="398"/>
                  </a:cxn>
                  <a:cxn ang="0">
                    <a:pos x="78" y="400"/>
                  </a:cxn>
                  <a:cxn ang="0">
                    <a:pos x="68" y="406"/>
                  </a:cxn>
                  <a:cxn ang="0">
                    <a:pos x="0" y="504"/>
                  </a:cxn>
                  <a:cxn ang="0">
                    <a:pos x="18" y="512"/>
                  </a:cxn>
                  <a:cxn ang="0">
                    <a:pos x="94" y="542"/>
                  </a:cxn>
                  <a:cxn ang="0">
                    <a:pos x="94" y="542"/>
                  </a:cxn>
                  <a:cxn ang="0">
                    <a:pos x="98" y="542"/>
                  </a:cxn>
                  <a:cxn ang="0">
                    <a:pos x="104" y="542"/>
                  </a:cxn>
                  <a:cxn ang="0">
                    <a:pos x="110" y="540"/>
                  </a:cxn>
                  <a:cxn ang="0">
                    <a:pos x="116" y="536"/>
                  </a:cxn>
                  <a:cxn ang="0">
                    <a:pos x="126" y="524"/>
                  </a:cxn>
                  <a:cxn ang="0">
                    <a:pos x="136" y="510"/>
                  </a:cxn>
                  <a:cxn ang="0">
                    <a:pos x="220" y="372"/>
                  </a:cxn>
                  <a:cxn ang="0">
                    <a:pos x="252" y="314"/>
                  </a:cxn>
                  <a:cxn ang="0">
                    <a:pos x="254" y="314"/>
                  </a:cxn>
                  <a:cxn ang="0">
                    <a:pos x="286" y="256"/>
                  </a:cxn>
                  <a:cxn ang="0">
                    <a:pos x="364" y="114"/>
                  </a:cxn>
                  <a:cxn ang="0">
                    <a:pos x="364" y="114"/>
                  </a:cxn>
                  <a:cxn ang="0">
                    <a:pos x="370" y="98"/>
                  </a:cxn>
                  <a:cxn ang="0">
                    <a:pos x="376" y="84"/>
                  </a:cxn>
                  <a:cxn ang="0">
                    <a:pos x="376" y="76"/>
                  </a:cxn>
                  <a:cxn ang="0">
                    <a:pos x="376" y="70"/>
                  </a:cxn>
                  <a:cxn ang="0">
                    <a:pos x="374" y="66"/>
                  </a:cxn>
                  <a:cxn ang="0">
                    <a:pos x="370" y="60"/>
                  </a:cxn>
                  <a:cxn ang="0">
                    <a:pos x="370" y="60"/>
                  </a:cxn>
                </a:cxnLst>
                <a:rect l="0" t="0" r="r" b="b"/>
                <a:pathLst>
                  <a:path w="376" h="542">
                    <a:moveTo>
                      <a:pt x="370" y="60"/>
                    </a:moveTo>
                    <a:lnTo>
                      <a:pt x="306" y="10"/>
                    </a:lnTo>
                    <a:lnTo>
                      <a:pt x="290" y="0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18"/>
                    </a:lnTo>
                    <a:lnTo>
                      <a:pt x="240" y="124"/>
                    </a:lnTo>
                    <a:lnTo>
                      <a:pt x="236" y="128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2" y="398"/>
                    </a:lnTo>
                    <a:lnTo>
                      <a:pt x="78" y="400"/>
                    </a:lnTo>
                    <a:lnTo>
                      <a:pt x="68" y="406"/>
                    </a:lnTo>
                    <a:lnTo>
                      <a:pt x="0" y="504"/>
                    </a:lnTo>
                    <a:lnTo>
                      <a:pt x="18" y="512"/>
                    </a:lnTo>
                    <a:lnTo>
                      <a:pt x="94" y="542"/>
                    </a:lnTo>
                    <a:lnTo>
                      <a:pt x="94" y="542"/>
                    </a:lnTo>
                    <a:lnTo>
                      <a:pt x="98" y="542"/>
                    </a:lnTo>
                    <a:lnTo>
                      <a:pt x="104" y="542"/>
                    </a:lnTo>
                    <a:lnTo>
                      <a:pt x="110" y="540"/>
                    </a:lnTo>
                    <a:lnTo>
                      <a:pt x="116" y="536"/>
                    </a:lnTo>
                    <a:lnTo>
                      <a:pt x="126" y="524"/>
                    </a:lnTo>
                    <a:lnTo>
                      <a:pt x="136" y="510"/>
                    </a:lnTo>
                    <a:lnTo>
                      <a:pt x="220" y="372"/>
                    </a:lnTo>
                    <a:lnTo>
                      <a:pt x="252" y="314"/>
                    </a:lnTo>
                    <a:lnTo>
                      <a:pt x="254" y="314"/>
                    </a:lnTo>
                    <a:lnTo>
                      <a:pt x="286" y="256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70" y="98"/>
                    </a:lnTo>
                    <a:lnTo>
                      <a:pt x="376" y="84"/>
                    </a:lnTo>
                    <a:lnTo>
                      <a:pt x="376" y="76"/>
                    </a:lnTo>
                    <a:lnTo>
                      <a:pt x="376" y="70"/>
                    </a:lnTo>
                    <a:lnTo>
                      <a:pt x="374" y="66"/>
                    </a:lnTo>
                    <a:lnTo>
                      <a:pt x="370" y="60"/>
                    </a:lnTo>
                    <a:lnTo>
                      <a:pt x="37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51" name="Freeform 59">
                <a:extLst>
                  <a:ext uri="{FF2B5EF4-FFF2-40B4-BE49-F238E27FC236}">
                    <a16:creationId xmlns:a16="http://schemas.microsoft.com/office/drawing/2014/main" id="{7A035CEE-5E5D-4D93-842D-1ACBE592004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677275" y="4787900"/>
                <a:ext cx="161925" cy="1905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4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58"/>
                  </a:cxn>
                  <a:cxn ang="0">
                    <a:pos x="12" y="68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34" y="120"/>
                  </a:cxn>
                  <a:cxn ang="0">
                    <a:pos x="102" y="2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102" h="120">
                    <a:moveTo>
                      <a:pt x="48" y="6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34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58"/>
                    </a:lnTo>
                    <a:lnTo>
                      <a:pt x="12" y="6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34" y="120"/>
                    </a:lnTo>
                    <a:lnTo>
                      <a:pt x="102" y="2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52" name="Freeform 60">
                <a:extLst>
                  <a:ext uri="{FF2B5EF4-FFF2-40B4-BE49-F238E27FC236}">
                    <a16:creationId xmlns:a16="http://schemas.microsoft.com/office/drawing/2014/main" id="{2A9688A3-01A9-4D92-8208-756D49EF098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9042400" y="4149725"/>
                <a:ext cx="149225" cy="200025"/>
              </a:xfrm>
              <a:custGeom>
                <a:avLst/>
                <a:gdLst/>
                <a:ahLst/>
                <a:cxnLst>
                  <a:cxn ang="0">
                    <a:pos x="8" y="104"/>
                  </a:cxn>
                  <a:cxn ang="0">
                    <a:pos x="44" y="126"/>
                  </a:cxn>
                  <a:cxn ang="0">
                    <a:pos x="94" y="18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2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6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62"/>
                  </a:cxn>
                  <a:cxn ang="0">
                    <a:pos x="10" y="72"/>
                  </a:cxn>
                  <a:cxn ang="0">
                    <a:pos x="2" y="86"/>
                  </a:cxn>
                  <a:cxn ang="0">
                    <a:pos x="2" y="86"/>
                  </a:cxn>
                  <a:cxn ang="0">
                    <a:pos x="0" y="90"/>
                  </a:cxn>
                  <a:cxn ang="0">
                    <a:pos x="0" y="96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8" y="104"/>
                  </a:cxn>
                </a:cxnLst>
                <a:rect l="0" t="0" r="r" b="b"/>
                <a:pathLst>
                  <a:path w="94" h="126">
                    <a:moveTo>
                      <a:pt x="8" y="104"/>
                    </a:moveTo>
                    <a:lnTo>
                      <a:pt x="44" y="126"/>
                    </a:lnTo>
                    <a:lnTo>
                      <a:pt x="94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6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62"/>
                    </a:lnTo>
                    <a:lnTo>
                      <a:pt x="10" y="7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61">
                <a:extLst>
                  <a:ext uri="{FF2B5EF4-FFF2-40B4-BE49-F238E27FC236}">
                    <a16:creationId xmlns:a16="http://schemas.microsoft.com/office/drawing/2014/main" id="{439DBCA9-B48D-4381-BA86-8C5DD434F83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553450" y="4416425"/>
                <a:ext cx="288925" cy="66040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68" y="10"/>
                  </a:cxn>
                  <a:cxn ang="0">
                    <a:pos x="114" y="8"/>
                  </a:cxn>
                  <a:cxn ang="0">
                    <a:pos x="144" y="14"/>
                  </a:cxn>
                  <a:cxn ang="0">
                    <a:pos x="158" y="32"/>
                  </a:cxn>
                  <a:cxn ang="0">
                    <a:pos x="160" y="56"/>
                  </a:cxn>
                  <a:cxn ang="0">
                    <a:pos x="150" y="86"/>
                  </a:cxn>
                  <a:cxn ang="0">
                    <a:pos x="124" y="138"/>
                  </a:cxn>
                  <a:cxn ang="0">
                    <a:pos x="48" y="258"/>
                  </a:cxn>
                  <a:cxn ang="0">
                    <a:pos x="10" y="332"/>
                  </a:cxn>
                  <a:cxn ang="0">
                    <a:pos x="2" y="362"/>
                  </a:cxn>
                  <a:cxn ang="0">
                    <a:pos x="2" y="388"/>
                  </a:cxn>
                  <a:cxn ang="0">
                    <a:pos x="16" y="406"/>
                  </a:cxn>
                  <a:cxn ang="0">
                    <a:pos x="46" y="414"/>
                  </a:cxn>
                  <a:cxn ang="0">
                    <a:pos x="60" y="416"/>
                  </a:cxn>
                  <a:cxn ang="0">
                    <a:pos x="118" y="410"/>
                  </a:cxn>
                  <a:cxn ang="0">
                    <a:pos x="140" y="404"/>
                  </a:cxn>
                  <a:cxn ang="0">
                    <a:pos x="146" y="392"/>
                  </a:cxn>
                  <a:cxn ang="0">
                    <a:pos x="112" y="400"/>
                  </a:cxn>
                  <a:cxn ang="0">
                    <a:pos x="64" y="404"/>
                  </a:cxn>
                  <a:cxn ang="0">
                    <a:pos x="36" y="394"/>
                  </a:cxn>
                  <a:cxn ang="0">
                    <a:pos x="28" y="386"/>
                  </a:cxn>
                  <a:cxn ang="0">
                    <a:pos x="26" y="360"/>
                  </a:cxn>
                  <a:cxn ang="0">
                    <a:pos x="36" y="328"/>
                  </a:cxn>
                  <a:cxn ang="0">
                    <a:pos x="54" y="290"/>
                  </a:cxn>
                  <a:cxn ang="0">
                    <a:pos x="108" y="202"/>
                  </a:cxn>
                  <a:cxn ang="0">
                    <a:pos x="158" y="114"/>
                  </a:cxn>
                  <a:cxn ang="0">
                    <a:pos x="176" y="76"/>
                  </a:cxn>
                  <a:cxn ang="0">
                    <a:pos x="182" y="42"/>
                  </a:cxn>
                  <a:cxn ang="0">
                    <a:pos x="176" y="18"/>
                  </a:cxn>
                  <a:cxn ang="0">
                    <a:pos x="166" y="8"/>
                  </a:cxn>
                  <a:cxn ang="0">
                    <a:pos x="132" y="0"/>
                  </a:cxn>
                  <a:cxn ang="0">
                    <a:pos x="78" y="2"/>
                  </a:cxn>
                  <a:cxn ang="0">
                    <a:pos x="40" y="10"/>
                  </a:cxn>
                </a:cxnLst>
                <a:rect l="0" t="0" r="r" b="b"/>
                <a:pathLst>
                  <a:path w="182" h="416">
                    <a:moveTo>
                      <a:pt x="40" y="10"/>
                    </a:moveTo>
                    <a:lnTo>
                      <a:pt x="38" y="16"/>
                    </a:lnTo>
                    <a:lnTo>
                      <a:pt x="38" y="16"/>
                    </a:lnTo>
                    <a:lnTo>
                      <a:pt x="68" y="10"/>
                    </a:lnTo>
                    <a:lnTo>
                      <a:pt x="94" y="8"/>
                    </a:lnTo>
                    <a:lnTo>
                      <a:pt x="114" y="8"/>
                    </a:lnTo>
                    <a:lnTo>
                      <a:pt x="132" y="10"/>
                    </a:lnTo>
                    <a:lnTo>
                      <a:pt x="144" y="14"/>
                    </a:lnTo>
                    <a:lnTo>
                      <a:pt x="152" y="22"/>
                    </a:lnTo>
                    <a:lnTo>
                      <a:pt x="158" y="32"/>
                    </a:lnTo>
                    <a:lnTo>
                      <a:pt x="160" y="42"/>
                    </a:lnTo>
                    <a:lnTo>
                      <a:pt x="160" y="56"/>
                    </a:lnTo>
                    <a:lnTo>
                      <a:pt x="156" y="70"/>
                    </a:lnTo>
                    <a:lnTo>
                      <a:pt x="150" y="86"/>
                    </a:lnTo>
                    <a:lnTo>
                      <a:pt x="142" y="102"/>
                    </a:lnTo>
                    <a:lnTo>
                      <a:pt x="124" y="138"/>
                    </a:lnTo>
                    <a:lnTo>
                      <a:pt x="100" y="178"/>
                    </a:lnTo>
                    <a:lnTo>
                      <a:pt x="48" y="258"/>
                    </a:lnTo>
                    <a:lnTo>
                      <a:pt x="26" y="296"/>
                    </a:lnTo>
                    <a:lnTo>
                      <a:pt x="10" y="332"/>
                    </a:lnTo>
                    <a:lnTo>
                      <a:pt x="4" y="348"/>
                    </a:lnTo>
                    <a:lnTo>
                      <a:pt x="2" y="362"/>
                    </a:lnTo>
                    <a:lnTo>
                      <a:pt x="0" y="376"/>
                    </a:lnTo>
                    <a:lnTo>
                      <a:pt x="2" y="388"/>
                    </a:lnTo>
                    <a:lnTo>
                      <a:pt x="8" y="398"/>
                    </a:lnTo>
                    <a:lnTo>
                      <a:pt x="16" y="406"/>
                    </a:lnTo>
                    <a:lnTo>
                      <a:pt x="28" y="412"/>
                    </a:lnTo>
                    <a:lnTo>
                      <a:pt x="46" y="414"/>
                    </a:lnTo>
                    <a:lnTo>
                      <a:pt x="46" y="414"/>
                    </a:lnTo>
                    <a:lnTo>
                      <a:pt x="60" y="416"/>
                    </a:lnTo>
                    <a:lnTo>
                      <a:pt x="78" y="414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40" y="404"/>
                    </a:lnTo>
                    <a:lnTo>
                      <a:pt x="164" y="398"/>
                    </a:lnTo>
                    <a:lnTo>
                      <a:pt x="146" y="392"/>
                    </a:lnTo>
                    <a:lnTo>
                      <a:pt x="146" y="392"/>
                    </a:lnTo>
                    <a:lnTo>
                      <a:pt x="112" y="400"/>
                    </a:lnTo>
                    <a:lnTo>
                      <a:pt x="86" y="402"/>
                    </a:lnTo>
                    <a:lnTo>
                      <a:pt x="64" y="404"/>
                    </a:lnTo>
                    <a:lnTo>
                      <a:pt x="48" y="400"/>
                    </a:lnTo>
                    <a:lnTo>
                      <a:pt x="36" y="394"/>
                    </a:lnTo>
                    <a:lnTo>
                      <a:pt x="32" y="390"/>
                    </a:lnTo>
                    <a:lnTo>
                      <a:pt x="28" y="386"/>
                    </a:lnTo>
                    <a:lnTo>
                      <a:pt x="26" y="374"/>
                    </a:lnTo>
                    <a:lnTo>
                      <a:pt x="26" y="360"/>
                    </a:lnTo>
                    <a:lnTo>
                      <a:pt x="30" y="346"/>
                    </a:lnTo>
                    <a:lnTo>
                      <a:pt x="36" y="328"/>
                    </a:lnTo>
                    <a:lnTo>
                      <a:pt x="44" y="310"/>
                    </a:lnTo>
                    <a:lnTo>
                      <a:pt x="54" y="290"/>
                    </a:lnTo>
                    <a:lnTo>
                      <a:pt x="80" y="246"/>
                    </a:lnTo>
                    <a:lnTo>
                      <a:pt x="108" y="202"/>
                    </a:lnTo>
                    <a:lnTo>
                      <a:pt x="134" y="158"/>
                    </a:lnTo>
                    <a:lnTo>
                      <a:pt x="158" y="114"/>
                    </a:lnTo>
                    <a:lnTo>
                      <a:pt x="168" y="94"/>
                    </a:lnTo>
                    <a:lnTo>
                      <a:pt x="176" y="76"/>
                    </a:lnTo>
                    <a:lnTo>
                      <a:pt x="180" y="58"/>
                    </a:lnTo>
                    <a:lnTo>
                      <a:pt x="182" y="42"/>
                    </a:lnTo>
                    <a:lnTo>
                      <a:pt x="180" y="30"/>
                    </a:lnTo>
                    <a:lnTo>
                      <a:pt x="176" y="18"/>
                    </a:lnTo>
                    <a:lnTo>
                      <a:pt x="170" y="12"/>
                    </a:lnTo>
                    <a:lnTo>
                      <a:pt x="166" y="8"/>
                    </a:lnTo>
                    <a:lnTo>
                      <a:pt x="152" y="2"/>
                    </a:lnTo>
                    <a:lnTo>
                      <a:pt x="132" y="0"/>
                    </a:lnTo>
                    <a:lnTo>
                      <a:pt x="108" y="0"/>
                    </a:lnTo>
                    <a:lnTo>
                      <a:pt x="78" y="2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4" name="TextBox 69">
              <a:extLst>
                <a:ext uri="{FF2B5EF4-FFF2-40B4-BE49-F238E27FC236}">
                  <a16:creationId xmlns:a16="http://schemas.microsoft.com/office/drawing/2014/main" id="{C3A6076E-3800-4C38-8BF6-9E0665D55DA9}"/>
                </a:ext>
              </a:extLst>
            </p:cNvPr>
            <p:cNvSpPr txBox="1"/>
            <p:nvPr/>
          </p:nvSpPr>
          <p:spPr bwMode="black">
            <a:xfrm>
              <a:off x="4879528" y="4067089"/>
              <a:ext cx="1526059" cy="22576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635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+420 </a:t>
              </a:r>
              <a:r>
                <a:rPr lang="cs-CZ" sz="1467" dirty="0">
                  <a:solidFill>
                    <a:srgbClr val="405A9C"/>
                  </a:solidFill>
                  <a:cs typeface="Calibri" panose="020F0502020204030204" pitchFamily="34" charset="0"/>
                </a:rPr>
                <a:t>602 789 565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405A9C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64" name="Obrázek 63">
            <a:extLst>
              <a:ext uri="{FF2B5EF4-FFF2-40B4-BE49-F238E27FC236}">
                <a16:creationId xmlns:a16="http://schemas.microsoft.com/office/drawing/2014/main" id="{EF283EDC-3C84-465F-B5E3-24C87062C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7"/>
          <a:stretch/>
        </p:blipFill>
        <p:spPr>
          <a:xfrm>
            <a:off x="1203494" y="1739641"/>
            <a:ext cx="1259999" cy="1478852"/>
          </a:xfrm>
          <a:prstGeom prst="ellipse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B6705BBA-AC0E-4176-BE3E-F36625377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7"/>
          <a:stretch/>
        </p:blipFill>
        <p:spPr>
          <a:xfrm>
            <a:off x="4962163" y="1728706"/>
            <a:ext cx="1259999" cy="1500721"/>
          </a:xfrm>
          <a:prstGeom prst="ellipse">
            <a:avLst/>
          </a:prstGeom>
        </p:spPr>
      </p:pic>
      <p:sp>
        <p:nvSpPr>
          <p:cNvPr id="69" name="Zástupný text 10">
            <a:extLst>
              <a:ext uri="{FF2B5EF4-FFF2-40B4-BE49-F238E27FC236}">
                <a16:creationId xmlns:a16="http://schemas.microsoft.com/office/drawing/2014/main" id="{FC57D515-C36C-4645-8C76-317D61C3F22C}"/>
              </a:ext>
            </a:extLst>
          </p:cNvPr>
          <p:cNvSpPr txBox="1">
            <a:spLocks/>
          </p:cNvSpPr>
          <p:nvPr/>
        </p:nvSpPr>
        <p:spPr>
          <a:xfrm>
            <a:off x="4805130" y="3804363"/>
            <a:ext cx="2851704" cy="81560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50000"/>
              <a:buFont typeface="Arial" panose="020B0604020202020204" pitchFamily="34" charset="0"/>
              <a:buNone/>
              <a:defRPr sz="1400" b="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3335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42925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588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Associate Director</a:t>
            </a:r>
          </a:p>
          <a:p>
            <a:r>
              <a:rPr lang="cs-CZ" b="1" dirty="0"/>
              <a:t>Ipsos Customer Experience</a:t>
            </a:r>
          </a:p>
          <a:p>
            <a:endParaRPr lang="cs-CZ" dirty="0"/>
          </a:p>
        </p:txBody>
      </p:sp>
      <p:sp>
        <p:nvSpPr>
          <p:cNvPr id="70" name="Zástupný text 10">
            <a:extLst>
              <a:ext uri="{FF2B5EF4-FFF2-40B4-BE49-F238E27FC236}">
                <a16:creationId xmlns:a16="http://schemas.microsoft.com/office/drawing/2014/main" id="{38DED506-A621-4A12-91EB-3FEBC2F5D21D}"/>
              </a:ext>
            </a:extLst>
          </p:cNvPr>
          <p:cNvSpPr txBox="1">
            <a:spLocks/>
          </p:cNvSpPr>
          <p:nvPr/>
        </p:nvSpPr>
        <p:spPr>
          <a:xfrm>
            <a:off x="8955161" y="3812272"/>
            <a:ext cx="2851704" cy="777136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50000"/>
              <a:buFont typeface="Arial" panose="020B0604020202020204" pitchFamily="34" charset="0"/>
              <a:buNone/>
              <a:defRPr sz="1400" b="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3335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42925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588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External Affairs </a:t>
            </a:r>
            <a:br>
              <a:rPr lang="cs-CZ" b="1" dirty="0"/>
            </a:br>
            <a:r>
              <a:rPr lang="cs-CZ" b="1" dirty="0"/>
              <a:t>Director </a:t>
            </a:r>
          </a:p>
          <a:p>
            <a:endParaRPr lang="cs-CZ" dirty="0"/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57369627-14EA-4F1C-8B5A-79E94F8D29E5}"/>
              </a:ext>
            </a:extLst>
          </p:cNvPr>
          <p:cNvGrpSpPr/>
          <p:nvPr/>
        </p:nvGrpSpPr>
        <p:grpSpPr>
          <a:xfrm>
            <a:off x="9060995" y="4410185"/>
            <a:ext cx="2497949" cy="521293"/>
            <a:chOff x="8675290" y="3771563"/>
            <a:chExt cx="2497949" cy="521293"/>
          </a:xfrm>
        </p:grpSpPr>
        <p:grpSp>
          <p:nvGrpSpPr>
            <p:cNvPr id="19" name="Group 153">
              <a:extLst>
                <a:ext uri="{FF2B5EF4-FFF2-40B4-BE49-F238E27FC236}">
                  <a16:creationId xmlns:a16="http://schemas.microsoft.com/office/drawing/2014/main" id="{D90B3666-569E-4981-9A2D-525EFF765455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8675290" y="3843283"/>
              <a:ext cx="179279" cy="119520"/>
              <a:chOff x="-6357938" y="3122613"/>
              <a:chExt cx="1104900" cy="736600"/>
            </a:xfrm>
            <a:solidFill>
              <a:srgbClr val="F1BE48"/>
            </a:solidFill>
          </p:grpSpPr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FFF89565-D754-4A80-89A4-202554288A9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3BFD2B59-D9C4-4B70-A24D-97330EF7079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C6B08922-58F3-49DF-99C5-6CF4C8BBB46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3E35D36B-A05E-43FE-B277-F872A982E26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47426747-80EC-4198-93D3-262A0F964CEE}"/>
                </a:ext>
              </a:extLst>
            </p:cNvPr>
            <p:cNvSpPr txBox="1"/>
            <p:nvPr/>
          </p:nvSpPr>
          <p:spPr bwMode="black">
            <a:xfrm>
              <a:off x="9007582" y="3771563"/>
              <a:ext cx="2165657" cy="22576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635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467" dirty="0">
                  <a:solidFill>
                    <a:srgbClr val="405A9C"/>
                  </a:solidFill>
                  <a:cs typeface="Calibri" panose="020F0502020204030204" pitchFamily="34" charset="0"/>
                </a:rPr>
                <a:t>tomas.macku</a:t>
              </a: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@ipsos.com</a:t>
              </a:r>
            </a:p>
          </p:txBody>
        </p:sp>
        <p:grpSp>
          <p:nvGrpSpPr>
            <p:cNvPr id="25" name="Group 58">
              <a:extLst>
                <a:ext uri="{FF2B5EF4-FFF2-40B4-BE49-F238E27FC236}">
                  <a16:creationId xmlns:a16="http://schemas.microsoft.com/office/drawing/2014/main" id="{F1F1D09A-0C8C-48D6-94C5-B15576F61873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 flipH="1">
              <a:off x="8682270" y="4080815"/>
              <a:ext cx="169056" cy="198251"/>
              <a:chOff x="8553450" y="4149725"/>
              <a:chExt cx="790575" cy="927100"/>
            </a:xfrm>
            <a:solidFill>
              <a:srgbClr val="F1BE48"/>
            </a:solidFill>
          </p:grpSpPr>
          <p:sp>
            <p:nvSpPr>
              <p:cNvPr id="26" name="Freeform 58">
                <a:extLst>
                  <a:ext uri="{FF2B5EF4-FFF2-40B4-BE49-F238E27FC236}">
                    <a16:creationId xmlns:a16="http://schemas.microsoft.com/office/drawing/2014/main" id="{277CBC53-6CE1-49B3-AD38-59F15420795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747125" y="4187825"/>
                <a:ext cx="596900" cy="860425"/>
              </a:xfrm>
              <a:custGeom>
                <a:avLst/>
                <a:gdLst/>
                <a:ahLst/>
                <a:cxnLst>
                  <a:cxn ang="0">
                    <a:pos x="370" y="60"/>
                  </a:cxn>
                  <a:cxn ang="0">
                    <a:pos x="306" y="10"/>
                  </a:cxn>
                  <a:cxn ang="0">
                    <a:pos x="290" y="0"/>
                  </a:cxn>
                  <a:cxn ang="0">
                    <a:pos x="240" y="106"/>
                  </a:cxn>
                  <a:cxn ang="0">
                    <a:pos x="240" y="106"/>
                  </a:cxn>
                  <a:cxn ang="0">
                    <a:pos x="240" y="118"/>
                  </a:cxn>
                  <a:cxn ang="0">
                    <a:pos x="240" y="124"/>
                  </a:cxn>
                  <a:cxn ang="0">
                    <a:pos x="236" y="128"/>
                  </a:cxn>
                  <a:cxn ang="0">
                    <a:pos x="162" y="260"/>
                  </a:cxn>
                  <a:cxn ang="0">
                    <a:pos x="160" y="260"/>
                  </a:cxn>
                  <a:cxn ang="0">
                    <a:pos x="86" y="392"/>
                  </a:cxn>
                  <a:cxn ang="0">
                    <a:pos x="86" y="392"/>
                  </a:cxn>
                  <a:cxn ang="0">
                    <a:pos x="82" y="398"/>
                  </a:cxn>
                  <a:cxn ang="0">
                    <a:pos x="78" y="400"/>
                  </a:cxn>
                  <a:cxn ang="0">
                    <a:pos x="68" y="406"/>
                  </a:cxn>
                  <a:cxn ang="0">
                    <a:pos x="0" y="504"/>
                  </a:cxn>
                  <a:cxn ang="0">
                    <a:pos x="18" y="512"/>
                  </a:cxn>
                  <a:cxn ang="0">
                    <a:pos x="94" y="542"/>
                  </a:cxn>
                  <a:cxn ang="0">
                    <a:pos x="94" y="542"/>
                  </a:cxn>
                  <a:cxn ang="0">
                    <a:pos x="98" y="542"/>
                  </a:cxn>
                  <a:cxn ang="0">
                    <a:pos x="104" y="542"/>
                  </a:cxn>
                  <a:cxn ang="0">
                    <a:pos x="110" y="540"/>
                  </a:cxn>
                  <a:cxn ang="0">
                    <a:pos x="116" y="536"/>
                  </a:cxn>
                  <a:cxn ang="0">
                    <a:pos x="126" y="524"/>
                  </a:cxn>
                  <a:cxn ang="0">
                    <a:pos x="136" y="510"/>
                  </a:cxn>
                  <a:cxn ang="0">
                    <a:pos x="220" y="372"/>
                  </a:cxn>
                  <a:cxn ang="0">
                    <a:pos x="252" y="314"/>
                  </a:cxn>
                  <a:cxn ang="0">
                    <a:pos x="254" y="314"/>
                  </a:cxn>
                  <a:cxn ang="0">
                    <a:pos x="286" y="256"/>
                  </a:cxn>
                  <a:cxn ang="0">
                    <a:pos x="364" y="114"/>
                  </a:cxn>
                  <a:cxn ang="0">
                    <a:pos x="364" y="114"/>
                  </a:cxn>
                  <a:cxn ang="0">
                    <a:pos x="370" y="98"/>
                  </a:cxn>
                  <a:cxn ang="0">
                    <a:pos x="376" y="84"/>
                  </a:cxn>
                  <a:cxn ang="0">
                    <a:pos x="376" y="76"/>
                  </a:cxn>
                  <a:cxn ang="0">
                    <a:pos x="376" y="70"/>
                  </a:cxn>
                  <a:cxn ang="0">
                    <a:pos x="374" y="66"/>
                  </a:cxn>
                  <a:cxn ang="0">
                    <a:pos x="370" y="60"/>
                  </a:cxn>
                  <a:cxn ang="0">
                    <a:pos x="370" y="60"/>
                  </a:cxn>
                </a:cxnLst>
                <a:rect l="0" t="0" r="r" b="b"/>
                <a:pathLst>
                  <a:path w="376" h="542">
                    <a:moveTo>
                      <a:pt x="370" y="60"/>
                    </a:moveTo>
                    <a:lnTo>
                      <a:pt x="306" y="10"/>
                    </a:lnTo>
                    <a:lnTo>
                      <a:pt x="290" y="0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18"/>
                    </a:lnTo>
                    <a:lnTo>
                      <a:pt x="240" y="124"/>
                    </a:lnTo>
                    <a:lnTo>
                      <a:pt x="236" y="128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2" y="398"/>
                    </a:lnTo>
                    <a:lnTo>
                      <a:pt x="78" y="400"/>
                    </a:lnTo>
                    <a:lnTo>
                      <a:pt x="68" y="406"/>
                    </a:lnTo>
                    <a:lnTo>
                      <a:pt x="0" y="504"/>
                    </a:lnTo>
                    <a:lnTo>
                      <a:pt x="18" y="512"/>
                    </a:lnTo>
                    <a:lnTo>
                      <a:pt x="94" y="542"/>
                    </a:lnTo>
                    <a:lnTo>
                      <a:pt x="94" y="542"/>
                    </a:lnTo>
                    <a:lnTo>
                      <a:pt x="98" y="542"/>
                    </a:lnTo>
                    <a:lnTo>
                      <a:pt x="104" y="542"/>
                    </a:lnTo>
                    <a:lnTo>
                      <a:pt x="110" y="540"/>
                    </a:lnTo>
                    <a:lnTo>
                      <a:pt x="116" y="536"/>
                    </a:lnTo>
                    <a:lnTo>
                      <a:pt x="126" y="524"/>
                    </a:lnTo>
                    <a:lnTo>
                      <a:pt x="136" y="510"/>
                    </a:lnTo>
                    <a:lnTo>
                      <a:pt x="220" y="372"/>
                    </a:lnTo>
                    <a:lnTo>
                      <a:pt x="252" y="314"/>
                    </a:lnTo>
                    <a:lnTo>
                      <a:pt x="254" y="314"/>
                    </a:lnTo>
                    <a:lnTo>
                      <a:pt x="286" y="256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70" y="98"/>
                    </a:lnTo>
                    <a:lnTo>
                      <a:pt x="376" y="84"/>
                    </a:lnTo>
                    <a:lnTo>
                      <a:pt x="376" y="76"/>
                    </a:lnTo>
                    <a:lnTo>
                      <a:pt x="376" y="70"/>
                    </a:lnTo>
                    <a:lnTo>
                      <a:pt x="374" y="66"/>
                    </a:lnTo>
                    <a:lnTo>
                      <a:pt x="370" y="60"/>
                    </a:lnTo>
                    <a:lnTo>
                      <a:pt x="37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7" name="Freeform 59">
                <a:extLst>
                  <a:ext uri="{FF2B5EF4-FFF2-40B4-BE49-F238E27FC236}">
                    <a16:creationId xmlns:a16="http://schemas.microsoft.com/office/drawing/2014/main" id="{50E032E4-F81F-47FF-82BA-71680BB2801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677275" y="4787900"/>
                <a:ext cx="161925" cy="1905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4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58"/>
                  </a:cxn>
                  <a:cxn ang="0">
                    <a:pos x="12" y="68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34" y="120"/>
                  </a:cxn>
                  <a:cxn ang="0">
                    <a:pos x="102" y="2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102" h="120">
                    <a:moveTo>
                      <a:pt x="48" y="6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34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58"/>
                    </a:lnTo>
                    <a:lnTo>
                      <a:pt x="12" y="6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34" y="120"/>
                    </a:lnTo>
                    <a:lnTo>
                      <a:pt x="102" y="2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8" name="Freeform 60">
                <a:extLst>
                  <a:ext uri="{FF2B5EF4-FFF2-40B4-BE49-F238E27FC236}">
                    <a16:creationId xmlns:a16="http://schemas.microsoft.com/office/drawing/2014/main" id="{54483DB7-C43F-4A45-8A7A-429FC6CFDA4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9042400" y="4149725"/>
                <a:ext cx="149225" cy="200025"/>
              </a:xfrm>
              <a:custGeom>
                <a:avLst/>
                <a:gdLst/>
                <a:ahLst/>
                <a:cxnLst>
                  <a:cxn ang="0">
                    <a:pos x="8" y="104"/>
                  </a:cxn>
                  <a:cxn ang="0">
                    <a:pos x="44" y="126"/>
                  </a:cxn>
                  <a:cxn ang="0">
                    <a:pos x="94" y="18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2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6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62"/>
                  </a:cxn>
                  <a:cxn ang="0">
                    <a:pos x="10" y="72"/>
                  </a:cxn>
                  <a:cxn ang="0">
                    <a:pos x="2" y="86"/>
                  </a:cxn>
                  <a:cxn ang="0">
                    <a:pos x="2" y="86"/>
                  </a:cxn>
                  <a:cxn ang="0">
                    <a:pos x="0" y="90"/>
                  </a:cxn>
                  <a:cxn ang="0">
                    <a:pos x="0" y="96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8" y="104"/>
                  </a:cxn>
                </a:cxnLst>
                <a:rect l="0" t="0" r="r" b="b"/>
                <a:pathLst>
                  <a:path w="94" h="126">
                    <a:moveTo>
                      <a:pt x="8" y="104"/>
                    </a:moveTo>
                    <a:lnTo>
                      <a:pt x="44" y="126"/>
                    </a:lnTo>
                    <a:lnTo>
                      <a:pt x="94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6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62"/>
                    </a:lnTo>
                    <a:lnTo>
                      <a:pt x="10" y="7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 61">
                <a:extLst>
                  <a:ext uri="{FF2B5EF4-FFF2-40B4-BE49-F238E27FC236}">
                    <a16:creationId xmlns:a16="http://schemas.microsoft.com/office/drawing/2014/main" id="{C366EE66-9166-486E-9B83-A0DB5439402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553450" y="4416425"/>
                <a:ext cx="288925" cy="66040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68" y="10"/>
                  </a:cxn>
                  <a:cxn ang="0">
                    <a:pos x="114" y="8"/>
                  </a:cxn>
                  <a:cxn ang="0">
                    <a:pos x="144" y="14"/>
                  </a:cxn>
                  <a:cxn ang="0">
                    <a:pos x="158" y="32"/>
                  </a:cxn>
                  <a:cxn ang="0">
                    <a:pos x="160" y="56"/>
                  </a:cxn>
                  <a:cxn ang="0">
                    <a:pos x="150" y="86"/>
                  </a:cxn>
                  <a:cxn ang="0">
                    <a:pos x="124" y="138"/>
                  </a:cxn>
                  <a:cxn ang="0">
                    <a:pos x="48" y="258"/>
                  </a:cxn>
                  <a:cxn ang="0">
                    <a:pos x="10" y="332"/>
                  </a:cxn>
                  <a:cxn ang="0">
                    <a:pos x="2" y="362"/>
                  </a:cxn>
                  <a:cxn ang="0">
                    <a:pos x="2" y="388"/>
                  </a:cxn>
                  <a:cxn ang="0">
                    <a:pos x="16" y="406"/>
                  </a:cxn>
                  <a:cxn ang="0">
                    <a:pos x="46" y="414"/>
                  </a:cxn>
                  <a:cxn ang="0">
                    <a:pos x="60" y="416"/>
                  </a:cxn>
                  <a:cxn ang="0">
                    <a:pos x="118" y="410"/>
                  </a:cxn>
                  <a:cxn ang="0">
                    <a:pos x="140" y="404"/>
                  </a:cxn>
                  <a:cxn ang="0">
                    <a:pos x="146" y="392"/>
                  </a:cxn>
                  <a:cxn ang="0">
                    <a:pos x="112" y="400"/>
                  </a:cxn>
                  <a:cxn ang="0">
                    <a:pos x="64" y="404"/>
                  </a:cxn>
                  <a:cxn ang="0">
                    <a:pos x="36" y="394"/>
                  </a:cxn>
                  <a:cxn ang="0">
                    <a:pos x="28" y="386"/>
                  </a:cxn>
                  <a:cxn ang="0">
                    <a:pos x="26" y="360"/>
                  </a:cxn>
                  <a:cxn ang="0">
                    <a:pos x="36" y="328"/>
                  </a:cxn>
                  <a:cxn ang="0">
                    <a:pos x="54" y="290"/>
                  </a:cxn>
                  <a:cxn ang="0">
                    <a:pos x="108" y="202"/>
                  </a:cxn>
                  <a:cxn ang="0">
                    <a:pos x="158" y="114"/>
                  </a:cxn>
                  <a:cxn ang="0">
                    <a:pos x="176" y="76"/>
                  </a:cxn>
                  <a:cxn ang="0">
                    <a:pos x="182" y="42"/>
                  </a:cxn>
                  <a:cxn ang="0">
                    <a:pos x="176" y="18"/>
                  </a:cxn>
                  <a:cxn ang="0">
                    <a:pos x="166" y="8"/>
                  </a:cxn>
                  <a:cxn ang="0">
                    <a:pos x="132" y="0"/>
                  </a:cxn>
                  <a:cxn ang="0">
                    <a:pos x="78" y="2"/>
                  </a:cxn>
                  <a:cxn ang="0">
                    <a:pos x="40" y="10"/>
                  </a:cxn>
                </a:cxnLst>
                <a:rect l="0" t="0" r="r" b="b"/>
                <a:pathLst>
                  <a:path w="182" h="416">
                    <a:moveTo>
                      <a:pt x="40" y="10"/>
                    </a:moveTo>
                    <a:lnTo>
                      <a:pt x="38" y="16"/>
                    </a:lnTo>
                    <a:lnTo>
                      <a:pt x="38" y="16"/>
                    </a:lnTo>
                    <a:lnTo>
                      <a:pt x="68" y="10"/>
                    </a:lnTo>
                    <a:lnTo>
                      <a:pt x="94" y="8"/>
                    </a:lnTo>
                    <a:lnTo>
                      <a:pt x="114" y="8"/>
                    </a:lnTo>
                    <a:lnTo>
                      <a:pt x="132" y="10"/>
                    </a:lnTo>
                    <a:lnTo>
                      <a:pt x="144" y="14"/>
                    </a:lnTo>
                    <a:lnTo>
                      <a:pt x="152" y="22"/>
                    </a:lnTo>
                    <a:lnTo>
                      <a:pt x="158" y="32"/>
                    </a:lnTo>
                    <a:lnTo>
                      <a:pt x="160" y="42"/>
                    </a:lnTo>
                    <a:lnTo>
                      <a:pt x="160" y="56"/>
                    </a:lnTo>
                    <a:lnTo>
                      <a:pt x="156" y="70"/>
                    </a:lnTo>
                    <a:lnTo>
                      <a:pt x="150" y="86"/>
                    </a:lnTo>
                    <a:lnTo>
                      <a:pt x="142" y="102"/>
                    </a:lnTo>
                    <a:lnTo>
                      <a:pt x="124" y="138"/>
                    </a:lnTo>
                    <a:lnTo>
                      <a:pt x="100" y="178"/>
                    </a:lnTo>
                    <a:lnTo>
                      <a:pt x="48" y="258"/>
                    </a:lnTo>
                    <a:lnTo>
                      <a:pt x="26" y="296"/>
                    </a:lnTo>
                    <a:lnTo>
                      <a:pt x="10" y="332"/>
                    </a:lnTo>
                    <a:lnTo>
                      <a:pt x="4" y="348"/>
                    </a:lnTo>
                    <a:lnTo>
                      <a:pt x="2" y="362"/>
                    </a:lnTo>
                    <a:lnTo>
                      <a:pt x="0" y="376"/>
                    </a:lnTo>
                    <a:lnTo>
                      <a:pt x="2" y="388"/>
                    </a:lnTo>
                    <a:lnTo>
                      <a:pt x="8" y="398"/>
                    </a:lnTo>
                    <a:lnTo>
                      <a:pt x="16" y="406"/>
                    </a:lnTo>
                    <a:lnTo>
                      <a:pt x="28" y="412"/>
                    </a:lnTo>
                    <a:lnTo>
                      <a:pt x="46" y="414"/>
                    </a:lnTo>
                    <a:lnTo>
                      <a:pt x="46" y="414"/>
                    </a:lnTo>
                    <a:lnTo>
                      <a:pt x="60" y="416"/>
                    </a:lnTo>
                    <a:lnTo>
                      <a:pt x="78" y="414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40" y="404"/>
                    </a:lnTo>
                    <a:lnTo>
                      <a:pt x="164" y="398"/>
                    </a:lnTo>
                    <a:lnTo>
                      <a:pt x="146" y="392"/>
                    </a:lnTo>
                    <a:lnTo>
                      <a:pt x="146" y="392"/>
                    </a:lnTo>
                    <a:lnTo>
                      <a:pt x="112" y="400"/>
                    </a:lnTo>
                    <a:lnTo>
                      <a:pt x="86" y="402"/>
                    </a:lnTo>
                    <a:lnTo>
                      <a:pt x="64" y="404"/>
                    </a:lnTo>
                    <a:lnTo>
                      <a:pt x="48" y="400"/>
                    </a:lnTo>
                    <a:lnTo>
                      <a:pt x="36" y="394"/>
                    </a:lnTo>
                    <a:lnTo>
                      <a:pt x="32" y="390"/>
                    </a:lnTo>
                    <a:lnTo>
                      <a:pt x="28" y="386"/>
                    </a:lnTo>
                    <a:lnTo>
                      <a:pt x="26" y="374"/>
                    </a:lnTo>
                    <a:lnTo>
                      <a:pt x="26" y="360"/>
                    </a:lnTo>
                    <a:lnTo>
                      <a:pt x="30" y="346"/>
                    </a:lnTo>
                    <a:lnTo>
                      <a:pt x="36" y="328"/>
                    </a:lnTo>
                    <a:lnTo>
                      <a:pt x="44" y="310"/>
                    </a:lnTo>
                    <a:lnTo>
                      <a:pt x="54" y="290"/>
                    </a:lnTo>
                    <a:lnTo>
                      <a:pt x="80" y="246"/>
                    </a:lnTo>
                    <a:lnTo>
                      <a:pt x="108" y="202"/>
                    </a:lnTo>
                    <a:lnTo>
                      <a:pt x="134" y="158"/>
                    </a:lnTo>
                    <a:lnTo>
                      <a:pt x="158" y="114"/>
                    </a:lnTo>
                    <a:lnTo>
                      <a:pt x="168" y="94"/>
                    </a:lnTo>
                    <a:lnTo>
                      <a:pt x="176" y="76"/>
                    </a:lnTo>
                    <a:lnTo>
                      <a:pt x="180" y="58"/>
                    </a:lnTo>
                    <a:lnTo>
                      <a:pt x="182" y="42"/>
                    </a:lnTo>
                    <a:lnTo>
                      <a:pt x="180" y="30"/>
                    </a:lnTo>
                    <a:lnTo>
                      <a:pt x="176" y="18"/>
                    </a:lnTo>
                    <a:lnTo>
                      <a:pt x="170" y="12"/>
                    </a:lnTo>
                    <a:lnTo>
                      <a:pt x="166" y="8"/>
                    </a:lnTo>
                    <a:lnTo>
                      <a:pt x="152" y="2"/>
                    </a:lnTo>
                    <a:lnTo>
                      <a:pt x="132" y="0"/>
                    </a:lnTo>
                    <a:lnTo>
                      <a:pt x="108" y="0"/>
                    </a:lnTo>
                    <a:lnTo>
                      <a:pt x="78" y="2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2EEBF377-8B90-4043-910C-A95763E5B09B}"/>
                </a:ext>
              </a:extLst>
            </p:cNvPr>
            <p:cNvSpPr txBox="1"/>
            <p:nvPr/>
          </p:nvSpPr>
          <p:spPr bwMode="black">
            <a:xfrm>
              <a:off x="9007583" y="4067089"/>
              <a:ext cx="1526059" cy="22576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635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+420</a:t>
              </a:r>
              <a:r>
                <a:rPr kumimoji="0" lang="cs-CZ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05A9C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774 646 799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405A9C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1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HLAVNÍ ZÁVĚRY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1" y="1136937"/>
            <a:ext cx="9884937" cy="483154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900" b="1" dirty="0"/>
              <a:t>Přibližně </a:t>
            </a:r>
            <a:r>
              <a:rPr lang="cs-CZ" sz="1900" b="1" dirty="0">
                <a:solidFill>
                  <a:srgbClr val="ED6737"/>
                </a:solidFill>
              </a:rPr>
              <a:t>třetina firem vlastní nějaká registrovaná práva duševního vlastnictví</a:t>
            </a:r>
            <a:r>
              <a:rPr lang="cs-CZ" sz="1900" b="1" dirty="0"/>
              <a:t>. Nejčastěji jde o ochranné známky a užitné vzory.</a:t>
            </a:r>
          </a:p>
          <a:p>
            <a:pPr marL="0" indent="0" fontAlgn="ctr">
              <a:buNone/>
            </a:pPr>
            <a:endParaRPr lang="cs-CZ" sz="1900" dirty="0"/>
          </a:p>
          <a:p>
            <a:pPr marL="0" indent="0" fontAlgn="b">
              <a:buNone/>
            </a:pPr>
            <a:r>
              <a:rPr lang="cs-CZ" sz="1900" b="1" dirty="0"/>
              <a:t>Celkově firmy využívající práva duševního vlastnictví </a:t>
            </a:r>
            <a:r>
              <a:rPr lang="cs-CZ" sz="1900" b="1" dirty="0">
                <a:solidFill>
                  <a:srgbClr val="ED6737"/>
                </a:solidFill>
              </a:rPr>
              <a:t>hodnotí jejich vliv na své podnikání převážně kladně.</a:t>
            </a:r>
            <a:br>
              <a:rPr lang="cs-CZ" sz="1900" b="1" dirty="0">
                <a:solidFill>
                  <a:srgbClr val="ED6737"/>
                </a:solidFill>
              </a:rPr>
            </a:br>
            <a:br>
              <a:rPr lang="cs-CZ" sz="1900" b="1" dirty="0">
                <a:solidFill>
                  <a:srgbClr val="ED6737"/>
                </a:solidFill>
              </a:rPr>
            </a:br>
            <a:r>
              <a:rPr lang="cs-CZ" sz="1900" b="1" dirty="0"/>
              <a:t>Firmy nevyužívající práva duševního vlastnictví často uvádějí, že by jejich duševní vlastnictví </a:t>
            </a:r>
            <a:r>
              <a:rPr lang="cs-CZ" sz="1900" b="1" dirty="0">
                <a:solidFill>
                  <a:srgbClr val="ED6737"/>
                </a:solidFill>
              </a:rPr>
              <a:t>nesplňovalo požadavky předpisů o právech duševního vlastnictví (32 %) </a:t>
            </a:r>
            <a:r>
              <a:rPr lang="cs-CZ" sz="1900" b="1" dirty="0"/>
              <a:t>nebo </a:t>
            </a:r>
            <a:r>
              <a:rPr lang="cs-CZ" sz="1900" b="1" dirty="0">
                <a:solidFill>
                  <a:srgbClr val="ED6737"/>
                </a:solidFill>
              </a:rPr>
              <a:t>nebylo dostatečně inovativní (23 %).</a:t>
            </a:r>
            <a:br>
              <a:rPr lang="cs-CZ" sz="1900" b="1" dirty="0">
                <a:solidFill>
                  <a:srgbClr val="ED6737"/>
                </a:solidFill>
              </a:rPr>
            </a:br>
            <a:br>
              <a:rPr lang="cs-CZ" sz="1900" b="1" dirty="0">
                <a:solidFill>
                  <a:srgbClr val="ED6737"/>
                </a:solidFill>
              </a:rPr>
            </a:br>
            <a:r>
              <a:rPr lang="cs-CZ" sz="1900" b="1" dirty="0">
                <a:solidFill>
                  <a:srgbClr val="ED6737"/>
                </a:solidFill>
              </a:rPr>
              <a:t>Dvě třetiny firem se domnívají, že je důležité, aby podniky rozuměly právům duševního vlastnictví. </a:t>
            </a:r>
            <a:r>
              <a:rPr lang="cs-CZ" sz="1900" b="1" dirty="0"/>
              <a:t>Zároveň ale pouze třetina podniků uvedla, že se </a:t>
            </a:r>
            <a:br>
              <a:rPr lang="cs-CZ" sz="1900" b="1" dirty="0"/>
            </a:br>
            <a:r>
              <a:rPr lang="cs-CZ" sz="1900" b="1" dirty="0"/>
              <a:t>v otázkách duševního vlastnictví dobře vyzná.</a:t>
            </a:r>
            <a:br>
              <a:rPr lang="cs-CZ" sz="1900" b="1" dirty="0"/>
            </a:br>
            <a:br>
              <a:rPr lang="cs-CZ" sz="1900" b="1" dirty="0"/>
            </a:br>
            <a:r>
              <a:rPr lang="cs-CZ" sz="1900" b="1" dirty="0"/>
              <a:t>Pokud jde o informační zdroje týkající se duševního vlastnictví, </a:t>
            </a:r>
            <a:r>
              <a:rPr lang="cs-CZ" sz="1900" b="1" dirty="0">
                <a:solidFill>
                  <a:srgbClr val="ED6737"/>
                </a:solidFill>
              </a:rPr>
              <a:t>firmy často využívají internetu nebo informací od obchodních poradců. </a:t>
            </a:r>
            <a:endParaRPr lang="cs-CZ" sz="1900" b="1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5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ED4E86-CE09-F676-FCD4-5D0E23B9D789}"/>
              </a:ext>
            </a:extLst>
          </p:cNvPr>
          <p:cNvGrpSpPr>
            <a:grpSpLocks noChangeAspect="1"/>
          </p:cNvGrpSpPr>
          <p:nvPr/>
        </p:nvGrpSpPr>
        <p:grpSpPr>
          <a:xfrm>
            <a:off x="581025" y="1136937"/>
            <a:ext cx="754334" cy="480131"/>
            <a:chOff x="4875864" y="1375860"/>
            <a:chExt cx="1113798" cy="708930"/>
          </a:xfrm>
          <a:solidFill>
            <a:schemeClr val="bg1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884E25E-E969-74B8-DC80-C97E7083D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864" y="1888140"/>
              <a:ext cx="611983" cy="196650"/>
            </a:xfrm>
            <a:custGeom>
              <a:avLst/>
              <a:gdLst/>
              <a:ahLst/>
              <a:cxnLst>
                <a:cxn ang="0">
                  <a:pos x="408" y="25"/>
                </a:cxn>
                <a:cxn ang="0">
                  <a:pos x="235" y="0"/>
                </a:cxn>
                <a:cxn ang="0">
                  <a:pos x="61" y="26"/>
                </a:cxn>
                <a:cxn ang="0">
                  <a:pos x="0" y="113"/>
                </a:cxn>
                <a:cxn ang="0">
                  <a:pos x="235" y="151"/>
                </a:cxn>
                <a:cxn ang="0">
                  <a:pos x="470" y="113"/>
                </a:cxn>
                <a:cxn ang="0">
                  <a:pos x="408" y="25"/>
                </a:cxn>
                <a:cxn ang="0">
                  <a:pos x="408" y="25"/>
                </a:cxn>
                <a:cxn ang="0">
                  <a:pos x="235" y="57"/>
                </a:cxn>
                <a:cxn ang="0">
                  <a:pos x="78" y="32"/>
                </a:cxn>
                <a:cxn ang="0">
                  <a:pos x="235" y="7"/>
                </a:cxn>
                <a:cxn ang="0">
                  <a:pos x="391" y="32"/>
                </a:cxn>
                <a:cxn ang="0">
                  <a:pos x="235" y="57"/>
                </a:cxn>
              </a:cxnLst>
              <a:rect l="0" t="0" r="r" b="b"/>
              <a:pathLst>
                <a:path w="470" h="151">
                  <a:moveTo>
                    <a:pt x="408" y="25"/>
                  </a:moveTo>
                  <a:cubicBezTo>
                    <a:pt x="400" y="11"/>
                    <a:pt x="325" y="0"/>
                    <a:pt x="235" y="0"/>
                  </a:cubicBezTo>
                  <a:cubicBezTo>
                    <a:pt x="144" y="0"/>
                    <a:pt x="69" y="11"/>
                    <a:pt x="61" y="26"/>
                  </a:cubicBezTo>
                  <a:cubicBezTo>
                    <a:pt x="42" y="52"/>
                    <a:pt x="2" y="111"/>
                    <a:pt x="0" y="113"/>
                  </a:cubicBezTo>
                  <a:cubicBezTo>
                    <a:pt x="0" y="134"/>
                    <a:pt x="105" y="151"/>
                    <a:pt x="235" y="151"/>
                  </a:cubicBezTo>
                  <a:cubicBezTo>
                    <a:pt x="364" y="151"/>
                    <a:pt x="470" y="134"/>
                    <a:pt x="470" y="113"/>
                  </a:cubicBezTo>
                  <a:cubicBezTo>
                    <a:pt x="468" y="111"/>
                    <a:pt x="427" y="52"/>
                    <a:pt x="408" y="25"/>
                  </a:cubicBezTo>
                  <a:cubicBezTo>
                    <a:pt x="408" y="25"/>
                    <a:pt x="408" y="25"/>
                    <a:pt x="408" y="25"/>
                  </a:cubicBezTo>
                  <a:close/>
                  <a:moveTo>
                    <a:pt x="235" y="57"/>
                  </a:moveTo>
                  <a:cubicBezTo>
                    <a:pt x="148" y="57"/>
                    <a:pt x="78" y="45"/>
                    <a:pt x="78" y="32"/>
                  </a:cubicBezTo>
                  <a:cubicBezTo>
                    <a:pt x="78" y="18"/>
                    <a:pt x="148" y="7"/>
                    <a:pt x="235" y="7"/>
                  </a:cubicBezTo>
                  <a:cubicBezTo>
                    <a:pt x="321" y="7"/>
                    <a:pt x="391" y="18"/>
                    <a:pt x="391" y="32"/>
                  </a:cubicBezTo>
                  <a:cubicBezTo>
                    <a:pt x="391" y="45"/>
                    <a:pt x="321" y="57"/>
                    <a:pt x="235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8E8DEF-EFFC-23F3-C78F-EEFC3078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31" y="1375860"/>
              <a:ext cx="164150" cy="114575"/>
            </a:xfrm>
            <a:custGeom>
              <a:avLst/>
              <a:gdLst/>
              <a:ahLst/>
              <a:cxnLst>
                <a:cxn ang="0">
                  <a:pos x="106" y="47"/>
                </a:cxn>
                <a:cxn ang="0">
                  <a:pos x="43" y="9"/>
                </a:cxn>
                <a:cxn ang="0">
                  <a:pos x="0" y="14"/>
                </a:cxn>
                <a:cxn ang="0">
                  <a:pos x="121" y="88"/>
                </a:cxn>
                <a:cxn ang="0">
                  <a:pos x="106" y="47"/>
                </a:cxn>
              </a:cxnLst>
              <a:rect l="0" t="0" r="r" b="b"/>
              <a:pathLst>
                <a:path w="126" h="88">
                  <a:moveTo>
                    <a:pt x="106" y="47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29" y="0"/>
                    <a:pt x="11" y="2"/>
                    <a:pt x="0" y="14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6" y="72"/>
                    <a:pt x="120" y="55"/>
                    <a:pt x="106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17E7D9E-0775-51B7-F24C-7C68ACE56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022" y="1613822"/>
              <a:ext cx="248429" cy="182328"/>
            </a:xfrm>
            <a:custGeom>
              <a:avLst/>
              <a:gdLst/>
              <a:ahLst/>
              <a:cxnLst>
                <a:cxn ang="0">
                  <a:pos x="32" y="72"/>
                </a:cxn>
                <a:cxn ang="0">
                  <a:pos x="119" y="125"/>
                </a:cxn>
                <a:cxn ang="0">
                  <a:pos x="191" y="108"/>
                </a:cxn>
                <a:cxn ang="0">
                  <a:pos x="191" y="107"/>
                </a:cxn>
                <a:cxn ang="0">
                  <a:pos x="93" y="69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32" y="72"/>
                </a:cxn>
              </a:cxnLst>
              <a:rect l="0" t="0" r="r" b="b"/>
              <a:pathLst>
                <a:path w="191" h="140">
                  <a:moveTo>
                    <a:pt x="32" y="72"/>
                  </a:moveTo>
                  <a:cubicBezTo>
                    <a:pt x="119" y="125"/>
                    <a:pt x="119" y="125"/>
                    <a:pt x="119" y="125"/>
                  </a:cubicBezTo>
                  <a:cubicBezTo>
                    <a:pt x="144" y="140"/>
                    <a:pt x="176" y="132"/>
                    <a:pt x="191" y="108"/>
                  </a:cubicBezTo>
                  <a:cubicBezTo>
                    <a:pt x="191" y="107"/>
                    <a:pt x="191" y="107"/>
                    <a:pt x="191" y="107"/>
                  </a:cubicBezTo>
                  <a:cubicBezTo>
                    <a:pt x="161" y="102"/>
                    <a:pt x="127" y="90"/>
                    <a:pt x="93" y="69"/>
                  </a:cubicBezTo>
                  <a:cubicBezTo>
                    <a:pt x="60" y="49"/>
                    <a:pt x="33" y="24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5"/>
                    <a:pt x="8" y="57"/>
                    <a:pt x="32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B569DB9-85FB-5434-7D55-C05A5B6D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725" y="1412215"/>
              <a:ext cx="316182" cy="316182"/>
            </a:xfrm>
            <a:custGeom>
              <a:avLst/>
              <a:gdLst/>
              <a:ahLst/>
              <a:cxnLst>
                <a:cxn ang="0">
                  <a:pos x="78" y="206"/>
                </a:cxn>
                <a:cxn ang="0">
                  <a:pos x="176" y="243"/>
                </a:cxn>
                <a:cxn ang="0">
                  <a:pos x="228" y="158"/>
                </a:cxn>
                <a:cxn ang="0">
                  <a:pos x="210" y="87"/>
                </a:cxn>
                <a:cxn ang="0">
                  <a:pos x="198" y="79"/>
                </a:cxn>
                <a:cxn ang="0">
                  <a:pos x="241" y="74"/>
                </a:cxn>
                <a:cxn ang="0">
                  <a:pos x="120" y="0"/>
                </a:cxn>
                <a:cxn ang="0">
                  <a:pos x="136" y="41"/>
                </a:cxn>
                <a:cxn ang="0">
                  <a:pos x="123" y="33"/>
                </a:cxn>
                <a:cxn ang="0">
                  <a:pos x="52" y="51"/>
                </a:cxn>
                <a:cxn ang="0">
                  <a:pos x="0" y="136"/>
                </a:cxn>
                <a:cxn ang="0">
                  <a:pos x="78" y="206"/>
                </a:cxn>
              </a:cxnLst>
              <a:rect l="0" t="0" r="r" b="b"/>
              <a:pathLst>
                <a:path w="243" h="243">
                  <a:moveTo>
                    <a:pt x="78" y="206"/>
                  </a:moveTo>
                  <a:cubicBezTo>
                    <a:pt x="111" y="226"/>
                    <a:pt x="146" y="239"/>
                    <a:pt x="176" y="243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43" y="133"/>
                    <a:pt x="235" y="101"/>
                    <a:pt x="210" y="87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212" y="88"/>
                    <a:pt x="230" y="85"/>
                    <a:pt x="241" y="7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5" y="15"/>
                    <a:pt x="121" y="32"/>
                    <a:pt x="136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99" y="18"/>
                    <a:pt x="67" y="26"/>
                    <a:pt x="52" y="5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7" y="161"/>
                    <a:pt x="44" y="185"/>
                    <a:pt x="78" y="2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495BADC-8159-0F7F-2707-415844F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93" y="1474460"/>
              <a:ext cx="495756" cy="343724"/>
            </a:xfrm>
            <a:custGeom>
              <a:avLst/>
              <a:gdLst/>
              <a:ahLst/>
              <a:cxnLst>
                <a:cxn ang="0">
                  <a:pos x="369" y="238"/>
                </a:cxn>
                <a:cxn ang="0">
                  <a:pos x="371" y="191"/>
                </a:cxn>
                <a:cxn ang="0">
                  <a:pos x="81" y="29"/>
                </a:cxn>
                <a:cxn ang="0">
                  <a:pos x="38" y="5"/>
                </a:cxn>
                <a:cxn ang="0">
                  <a:pos x="25" y="0"/>
                </a:cxn>
                <a:cxn ang="0">
                  <a:pos x="21" y="25"/>
                </a:cxn>
                <a:cxn ang="0">
                  <a:pos x="0" y="41"/>
                </a:cxn>
                <a:cxn ang="0">
                  <a:pos x="10" y="50"/>
                </a:cxn>
                <a:cxn ang="0">
                  <a:pos x="51" y="77"/>
                </a:cxn>
                <a:cxn ang="0">
                  <a:pos x="328" y="261"/>
                </a:cxn>
                <a:cxn ang="0">
                  <a:pos x="369" y="238"/>
                </a:cxn>
              </a:cxnLst>
              <a:rect l="0" t="0" r="r" b="b"/>
              <a:pathLst>
                <a:path w="381" h="264">
                  <a:moveTo>
                    <a:pt x="369" y="238"/>
                  </a:moveTo>
                  <a:cubicBezTo>
                    <a:pt x="378" y="224"/>
                    <a:pt x="381" y="204"/>
                    <a:pt x="371" y="191"/>
                  </a:cubicBezTo>
                  <a:cubicBezTo>
                    <a:pt x="275" y="137"/>
                    <a:pt x="178" y="83"/>
                    <a:pt x="81" y="29"/>
                  </a:cubicBezTo>
                  <a:cubicBezTo>
                    <a:pt x="67" y="21"/>
                    <a:pt x="52" y="13"/>
                    <a:pt x="38" y="5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7" y="8"/>
                    <a:pt x="25" y="17"/>
                    <a:pt x="21" y="25"/>
                  </a:cubicBezTo>
                  <a:cubicBezTo>
                    <a:pt x="16" y="33"/>
                    <a:pt x="8" y="39"/>
                    <a:pt x="0" y="41"/>
                  </a:cubicBezTo>
                  <a:cubicBezTo>
                    <a:pt x="3" y="45"/>
                    <a:pt x="7" y="48"/>
                    <a:pt x="10" y="50"/>
                  </a:cubicBezTo>
                  <a:cubicBezTo>
                    <a:pt x="24" y="59"/>
                    <a:pt x="38" y="68"/>
                    <a:pt x="51" y="77"/>
                  </a:cubicBezTo>
                  <a:cubicBezTo>
                    <a:pt x="144" y="139"/>
                    <a:pt x="236" y="200"/>
                    <a:pt x="328" y="261"/>
                  </a:cubicBezTo>
                  <a:cubicBezTo>
                    <a:pt x="344" y="264"/>
                    <a:pt x="361" y="252"/>
                    <a:pt x="369" y="2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6F1AF60-2EF9-EDFC-D4D7-7F749478F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231" y="1737210"/>
              <a:ext cx="118431" cy="132752"/>
            </a:xfrm>
            <a:custGeom>
              <a:avLst/>
              <a:gdLst/>
              <a:ahLst/>
              <a:cxnLst>
                <a:cxn ang="0">
                  <a:pos x="71" y="15"/>
                </a:cxn>
                <a:cxn ang="0">
                  <a:pos x="44" y="0"/>
                </a:cxn>
                <a:cxn ang="0">
                  <a:pos x="44" y="49"/>
                </a:cxn>
                <a:cxn ang="0">
                  <a:pos x="0" y="72"/>
                </a:cxn>
                <a:cxn ang="0">
                  <a:pos x="26" y="89"/>
                </a:cxn>
                <a:cxn ang="0">
                  <a:pos x="79" y="70"/>
                </a:cxn>
                <a:cxn ang="0">
                  <a:pos x="71" y="15"/>
                </a:cxn>
              </a:cxnLst>
              <a:rect l="0" t="0" r="r" b="b"/>
              <a:pathLst>
                <a:path w="91" h="102">
                  <a:moveTo>
                    <a:pt x="71" y="15"/>
                  </a:moveTo>
                  <a:cubicBezTo>
                    <a:pt x="62" y="10"/>
                    <a:pt x="53" y="5"/>
                    <a:pt x="44" y="0"/>
                  </a:cubicBezTo>
                  <a:cubicBezTo>
                    <a:pt x="56" y="13"/>
                    <a:pt x="53" y="35"/>
                    <a:pt x="44" y="49"/>
                  </a:cubicBezTo>
                  <a:cubicBezTo>
                    <a:pt x="35" y="64"/>
                    <a:pt x="17" y="76"/>
                    <a:pt x="0" y="72"/>
                  </a:cubicBezTo>
                  <a:cubicBezTo>
                    <a:pt x="9" y="78"/>
                    <a:pt x="18" y="83"/>
                    <a:pt x="26" y="89"/>
                  </a:cubicBezTo>
                  <a:cubicBezTo>
                    <a:pt x="45" y="102"/>
                    <a:pt x="68" y="87"/>
                    <a:pt x="79" y="70"/>
                  </a:cubicBezTo>
                  <a:cubicBezTo>
                    <a:pt x="89" y="53"/>
                    <a:pt x="91" y="26"/>
                    <a:pt x="7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:a16="http://schemas.microsoft.com/office/drawing/2014/main" id="{2D06DB7B-8F80-3C04-3595-3063527118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6113" y="2023171"/>
            <a:ext cx="480155" cy="631578"/>
          </a:xfrm>
          <a:custGeom>
            <a:avLst/>
            <a:gdLst/>
            <a:ahLst/>
            <a:cxnLst>
              <a:cxn ang="0">
                <a:pos x="236" y="34"/>
              </a:cxn>
              <a:cxn ang="0">
                <a:pos x="119" y="0"/>
              </a:cxn>
              <a:cxn ang="0">
                <a:pos x="3" y="34"/>
              </a:cxn>
              <a:cxn ang="0">
                <a:pos x="0" y="39"/>
              </a:cxn>
              <a:cxn ang="0">
                <a:pos x="13" y="216"/>
              </a:cxn>
              <a:cxn ang="0">
                <a:pos x="119" y="314"/>
              </a:cxn>
              <a:cxn ang="0">
                <a:pos x="226" y="216"/>
              </a:cxn>
              <a:cxn ang="0">
                <a:pos x="239" y="39"/>
              </a:cxn>
              <a:cxn ang="0">
                <a:pos x="236" y="34"/>
              </a:cxn>
              <a:cxn ang="0">
                <a:pos x="130" y="179"/>
              </a:cxn>
              <a:cxn ang="0">
                <a:pos x="119" y="187"/>
              </a:cxn>
              <a:cxn ang="0">
                <a:pos x="108" y="179"/>
              </a:cxn>
              <a:cxn ang="0">
                <a:pos x="119" y="183"/>
              </a:cxn>
              <a:cxn ang="0">
                <a:pos x="130" y="179"/>
              </a:cxn>
              <a:cxn ang="0">
                <a:pos x="74" y="67"/>
              </a:cxn>
              <a:cxn ang="0">
                <a:pos x="109" y="93"/>
              </a:cxn>
              <a:cxn ang="0">
                <a:pos x="73" y="77"/>
              </a:cxn>
              <a:cxn ang="0">
                <a:pos x="23" y="96"/>
              </a:cxn>
              <a:cxn ang="0">
                <a:pos x="74" y="67"/>
              </a:cxn>
              <a:cxn ang="0">
                <a:pos x="42" y="133"/>
              </a:cxn>
              <a:cxn ang="0">
                <a:pos x="71" y="115"/>
              </a:cxn>
              <a:cxn ang="0">
                <a:pos x="95" y="129"/>
              </a:cxn>
              <a:cxn ang="0">
                <a:pos x="42" y="133"/>
              </a:cxn>
              <a:cxn ang="0">
                <a:pos x="119" y="252"/>
              </a:cxn>
              <a:cxn ang="0">
                <a:pos x="53" y="189"/>
              </a:cxn>
              <a:cxn ang="0">
                <a:pos x="170" y="210"/>
              </a:cxn>
              <a:cxn ang="0">
                <a:pos x="119" y="252"/>
              </a:cxn>
              <a:cxn ang="0">
                <a:pos x="143" y="129"/>
              </a:cxn>
              <a:cxn ang="0">
                <a:pos x="168" y="115"/>
              </a:cxn>
              <a:cxn ang="0">
                <a:pos x="197" y="133"/>
              </a:cxn>
              <a:cxn ang="0">
                <a:pos x="143" y="129"/>
              </a:cxn>
              <a:cxn ang="0">
                <a:pos x="166" y="77"/>
              </a:cxn>
              <a:cxn ang="0">
                <a:pos x="130" y="93"/>
              </a:cxn>
              <a:cxn ang="0">
                <a:pos x="165" y="67"/>
              </a:cxn>
              <a:cxn ang="0">
                <a:pos x="216" y="96"/>
              </a:cxn>
              <a:cxn ang="0">
                <a:pos x="166" y="77"/>
              </a:cxn>
            </a:cxnLst>
            <a:rect l="0" t="0" r="r" b="b"/>
            <a:pathLst>
              <a:path w="239" h="314">
                <a:moveTo>
                  <a:pt x="236" y="34"/>
                </a:moveTo>
                <a:cubicBezTo>
                  <a:pt x="226" y="26"/>
                  <a:pt x="188" y="0"/>
                  <a:pt x="119" y="0"/>
                </a:cubicBezTo>
                <a:cubicBezTo>
                  <a:pt x="51" y="0"/>
                  <a:pt x="13" y="26"/>
                  <a:pt x="3" y="34"/>
                </a:cubicBezTo>
                <a:cubicBezTo>
                  <a:pt x="1" y="35"/>
                  <a:pt x="0" y="37"/>
                  <a:pt x="0" y="39"/>
                </a:cubicBezTo>
                <a:cubicBezTo>
                  <a:pt x="1" y="61"/>
                  <a:pt x="3" y="176"/>
                  <a:pt x="13" y="216"/>
                </a:cubicBezTo>
                <a:cubicBezTo>
                  <a:pt x="24" y="260"/>
                  <a:pt x="80" y="314"/>
                  <a:pt x="119" y="314"/>
                </a:cubicBezTo>
                <a:cubicBezTo>
                  <a:pt x="159" y="314"/>
                  <a:pt x="215" y="260"/>
                  <a:pt x="226" y="216"/>
                </a:cubicBezTo>
                <a:cubicBezTo>
                  <a:pt x="236" y="176"/>
                  <a:pt x="238" y="61"/>
                  <a:pt x="239" y="39"/>
                </a:cubicBezTo>
                <a:cubicBezTo>
                  <a:pt x="239" y="37"/>
                  <a:pt x="238" y="35"/>
                  <a:pt x="236" y="34"/>
                </a:cubicBezTo>
                <a:close/>
                <a:moveTo>
                  <a:pt x="130" y="179"/>
                </a:moveTo>
                <a:cubicBezTo>
                  <a:pt x="130" y="181"/>
                  <a:pt x="127" y="187"/>
                  <a:pt x="119" y="187"/>
                </a:cubicBezTo>
                <a:cubicBezTo>
                  <a:pt x="112" y="187"/>
                  <a:pt x="108" y="181"/>
                  <a:pt x="108" y="179"/>
                </a:cubicBezTo>
                <a:cubicBezTo>
                  <a:pt x="108" y="178"/>
                  <a:pt x="112" y="183"/>
                  <a:pt x="119" y="183"/>
                </a:cubicBezTo>
                <a:cubicBezTo>
                  <a:pt x="127" y="183"/>
                  <a:pt x="130" y="178"/>
                  <a:pt x="130" y="179"/>
                </a:cubicBezTo>
                <a:close/>
                <a:moveTo>
                  <a:pt x="74" y="67"/>
                </a:moveTo>
                <a:cubicBezTo>
                  <a:pt x="87" y="67"/>
                  <a:pt x="109" y="93"/>
                  <a:pt x="109" y="93"/>
                </a:cubicBezTo>
                <a:cubicBezTo>
                  <a:pt x="109" y="93"/>
                  <a:pt x="87" y="77"/>
                  <a:pt x="73" y="77"/>
                </a:cubicBezTo>
                <a:cubicBezTo>
                  <a:pt x="59" y="77"/>
                  <a:pt x="23" y="96"/>
                  <a:pt x="23" y="96"/>
                </a:cubicBezTo>
                <a:cubicBezTo>
                  <a:pt x="23" y="96"/>
                  <a:pt x="61" y="67"/>
                  <a:pt x="74" y="67"/>
                </a:cubicBezTo>
                <a:close/>
                <a:moveTo>
                  <a:pt x="42" y="133"/>
                </a:moveTo>
                <a:cubicBezTo>
                  <a:pt x="42" y="126"/>
                  <a:pt x="57" y="115"/>
                  <a:pt x="71" y="115"/>
                </a:cubicBezTo>
                <a:cubicBezTo>
                  <a:pt x="85" y="115"/>
                  <a:pt x="95" y="123"/>
                  <a:pt x="95" y="129"/>
                </a:cubicBezTo>
                <a:cubicBezTo>
                  <a:pt x="87" y="138"/>
                  <a:pt x="61" y="134"/>
                  <a:pt x="42" y="133"/>
                </a:cubicBezTo>
                <a:close/>
                <a:moveTo>
                  <a:pt x="119" y="252"/>
                </a:moveTo>
                <a:cubicBezTo>
                  <a:pt x="75" y="250"/>
                  <a:pt x="57" y="199"/>
                  <a:pt x="53" y="189"/>
                </a:cubicBezTo>
                <a:cubicBezTo>
                  <a:pt x="97" y="237"/>
                  <a:pt x="148" y="215"/>
                  <a:pt x="170" y="210"/>
                </a:cubicBezTo>
                <a:cubicBezTo>
                  <a:pt x="164" y="236"/>
                  <a:pt x="137" y="253"/>
                  <a:pt x="119" y="252"/>
                </a:cubicBezTo>
                <a:close/>
                <a:moveTo>
                  <a:pt x="143" y="129"/>
                </a:moveTo>
                <a:cubicBezTo>
                  <a:pt x="143" y="123"/>
                  <a:pt x="154" y="115"/>
                  <a:pt x="168" y="115"/>
                </a:cubicBezTo>
                <a:cubicBezTo>
                  <a:pt x="182" y="115"/>
                  <a:pt x="197" y="126"/>
                  <a:pt x="197" y="133"/>
                </a:cubicBezTo>
                <a:cubicBezTo>
                  <a:pt x="178" y="134"/>
                  <a:pt x="152" y="138"/>
                  <a:pt x="143" y="129"/>
                </a:cubicBezTo>
                <a:close/>
                <a:moveTo>
                  <a:pt x="166" y="77"/>
                </a:moveTo>
                <a:cubicBezTo>
                  <a:pt x="152" y="77"/>
                  <a:pt x="130" y="93"/>
                  <a:pt x="130" y="93"/>
                </a:cubicBezTo>
                <a:cubicBezTo>
                  <a:pt x="130" y="93"/>
                  <a:pt x="152" y="67"/>
                  <a:pt x="165" y="67"/>
                </a:cubicBezTo>
                <a:cubicBezTo>
                  <a:pt x="178" y="67"/>
                  <a:pt x="216" y="96"/>
                  <a:pt x="216" y="96"/>
                </a:cubicBezTo>
                <a:cubicBezTo>
                  <a:pt x="216" y="96"/>
                  <a:pt x="180" y="77"/>
                  <a:pt x="166" y="7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C7D39AE7-C99A-4026-208E-962D680F3C60}"/>
              </a:ext>
            </a:extLst>
          </p:cNvPr>
          <p:cNvSpPr>
            <a:spLocks noChangeAspect="1"/>
          </p:cNvSpPr>
          <p:nvPr/>
        </p:nvSpPr>
        <p:spPr bwMode="auto">
          <a:xfrm>
            <a:off x="543662" y="3103892"/>
            <a:ext cx="685057" cy="652347"/>
          </a:xfrm>
          <a:custGeom>
            <a:avLst/>
            <a:gdLst>
              <a:gd name="T0" fmla="*/ 327 w 502"/>
              <a:gd name="T1" fmla="*/ 187 h 479"/>
              <a:gd name="T2" fmla="*/ 480 w 502"/>
              <a:gd name="T3" fmla="*/ 38 h 479"/>
              <a:gd name="T4" fmla="*/ 464 w 502"/>
              <a:gd name="T5" fmla="*/ 0 h 479"/>
              <a:gd name="T6" fmla="*/ 369 w 502"/>
              <a:gd name="T7" fmla="*/ 39 h 479"/>
              <a:gd name="T8" fmla="*/ 273 w 502"/>
              <a:gd name="T9" fmla="*/ 127 h 479"/>
              <a:gd name="T10" fmla="*/ 215 w 502"/>
              <a:gd name="T11" fmla="*/ 69 h 479"/>
              <a:gd name="T12" fmla="*/ 91 w 502"/>
              <a:gd name="T13" fmla="*/ 137 h 479"/>
              <a:gd name="T14" fmla="*/ 179 w 502"/>
              <a:gd name="T15" fmla="*/ 229 h 479"/>
              <a:gd name="T16" fmla="*/ 18 w 502"/>
              <a:gd name="T17" fmla="*/ 449 h 479"/>
              <a:gd name="T18" fmla="*/ 57 w 502"/>
              <a:gd name="T19" fmla="*/ 476 h 479"/>
              <a:gd name="T20" fmla="*/ 146 w 502"/>
              <a:gd name="T21" fmla="*/ 428 h 479"/>
              <a:gd name="T22" fmla="*/ 237 w 502"/>
              <a:gd name="T23" fmla="*/ 297 h 479"/>
              <a:gd name="T24" fmla="*/ 300 w 502"/>
              <a:gd name="T25" fmla="*/ 381 h 479"/>
              <a:gd name="T26" fmla="*/ 435 w 502"/>
              <a:gd name="T27" fmla="*/ 325 h 479"/>
              <a:gd name="T28" fmla="*/ 327 w 502"/>
              <a:gd name="T29" fmla="*/ 187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2" h="479">
                <a:moveTo>
                  <a:pt x="327" y="187"/>
                </a:moveTo>
                <a:cubicBezTo>
                  <a:pt x="375" y="134"/>
                  <a:pt x="426" y="84"/>
                  <a:pt x="480" y="38"/>
                </a:cubicBezTo>
                <a:cubicBezTo>
                  <a:pt x="502" y="19"/>
                  <a:pt x="491" y="0"/>
                  <a:pt x="464" y="0"/>
                </a:cubicBezTo>
                <a:cubicBezTo>
                  <a:pt x="429" y="0"/>
                  <a:pt x="395" y="17"/>
                  <a:pt x="369" y="39"/>
                </a:cubicBezTo>
                <a:cubicBezTo>
                  <a:pt x="336" y="67"/>
                  <a:pt x="304" y="97"/>
                  <a:pt x="273" y="127"/>
                </a:cubicBezTo>
                <a:cubicBezTo>
                  <a:pt x="255" y="107"/>
                  <a:pt x="235" y="88"/>
                  <a:pt x="215" y="69"/>
                </a:cubicBezTo>
                <a:cubicBezTo>
                  <a:pt x="186" y="41"/>
                  <a:pt x="58" y="106"/>
                  <a:pt x="91" y="137"/>
                </a:cubicBezTo>
                <a:cubicBezTo>
                  <a:pt x="122" y="167"/>
                  <a:pt x="151" y="197"/>
                  <a:pt x="179" y="229"/>
                </a:cubicBezTo>
                <a:cubicBezTo>
                  <a:pt x="120" y="298"/>
                  <a:pt x="66" y="372"/>
                  <a:pt x="18" y="449"/>
                </a:cubicBezTo>
                <a:cubicBezTo>
                  <a:pt x="0" y="477"/>
                  <a:pt x="40" y="479"/>
                  <a:pt x="57" y="476"/>
                </a:cubicBezTo>
                <a:cubicBezTo>
                  <a:pt x="88" y="471"/>
                  <a:pt x="128" y="455"/>
                  <a:pt x="146" y="428"/>
                </a:cubicBezTo>
                <a:cubicBezTo>
                  <a:pt x="174" y="383"/>
                  <a:pt x="204" y="339"/>
                  <a:pt x="237" y="297"/>
                </a:cubicBezTo>
                <a:cubicBezTo>
                  <a:pt x="258" y="324"/>
                  <a:pt x="280" y="352"/>
                  <a:pt x="300" y="381"/>
                </a:cubicBezTo>
                <a:cubicBezTo>
                  <a:pt x="327" y="419"/>
                  <a:pt x="455" y="353"/>
                  <a:pt x="435" y="325"/>
                </a:cubicBezTo>
                <a:cubicBezTo>
                  <a:pt x="401" y="277"/>
                  <a:pt x="365" y="231"/>
                  <a:pt x="327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63F8E09E-7632-4DA1-D549-F788B06F220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3826" y="4404226"/>
            <a:ext cx="689370" cy="468693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265" y="40"/>
              </a:cxn>
              <a:cxn ang="0">
                <a:pos x="267" y="42"/>
              </a:cxn>
              <a:cxn ang="0">
                <a:pos x="265" y="45"/>
              </a:cxn>
              <a:cxn ang="0">
                <a:pos x="213" y="68"/>
              </a:cxn>
              <a:cxn ang="0">
                <a:pos x="227" y="79"/>
              </a:cxn>
              <a:cxn ang="0">
                <a:pos x="236" y="118"/>
              </a:cxn>
              <a:cxn ang="0">
                <a:pos x="243" y="127"/>
              </a:cxn>
              <a:cxn ang="0">
                <a:pos x="242" y="131"/>
              </a:cxn>
              <a:cxn ang="0">
                <a:pos x="260" y="176"/>
              </a:cxn>
              <a:cxn ang="0">
                <a:pos x="236" y="181"/>
              </a:cxn>
              <a:cxn ang="0">
                <a:pos x="232" y="135"/>
              </a:cxn>
              <a:cxn ang="0">
                <a:pos x="226" y="126"/>
              </a:cxn>
              <a:cxn ang="0">
                <a:pos x="229" y="120"/>
              </a:cxn>
              <a:cxn ang="0">
                <a:pos x="220" y="82"/>
              </a:cxn>
              <a:cxn ang="0">
                <a:pos x="202" y="71"/>
              </a:cxn>
              <a:cxn ang="0">
                <a:pos x="131" y="45"/>
              </a:cxn>
              <a:cxn ang="0">
                <a:pos x="130" y="44"/>
              </a:cxn>
              <a:cxn ang="0">
                <a:pos x="132" y="49"/>
              </a:cxn>
              <a:cxn ang="0">
                <a:pos x="195" y="76"/>
              </a:cxn>
              <a:cxn ang="0">
                <a:pos x="135" y="103"/>
              </a:cxn>
              <a:cxn ang="0">
                <a:pos x="132" y="103"/>
              </a:cxn>
              <a:cxn ang="0">
                <a:pos x="2" y="45"/>
              </a:cxn>
              <a:cxn ang="0">
                <a:pos x="0" y="42"/>
              </a:cxn>
              <a:cxn ang="0">
                <a:pos x="2" y="40"/>
              </a:cxn>
              <a:cxn ang="0">
                <a:pos x="133" y="0"/>
              </a:cxn>
              <a:cxn ang="0">
                <a:pos x="134" y="0"/>
              </a:cxn>
              <a:cxn ang="0">
                <a:pos x="57" y="79"/>
              </a:cxn>
              <a:cxn ang="0">
                <a:pos x="54" y="136"/>
              </a:cxn>
              <a:cxn ang="0">
                <a:pos x="54" y="137"/>
              </a:cxn>
              <a:cxn ang="0">
                <a:pos x="56" y="137"/>
              </a:cxn>
              <a:cxn ang="0">
                <a:pos x="132" y="173"/>
              </a:cxn>
              <a:cxn ang="0">
                <a:pos x="134" y="173"/>
              </a:cxn>
              <a:cxn ang="0">
                <a:pos x="211" y="137"/>
              </a:cxn>
              <a:cxn ang="0">
                <a:pos x="213" y="137"/>
              </a:cxn>
              <a:cxn ang="0">
                <a:pos x="213" y="136"/>
              </a:cxn>
              <a:cxn ang="0">
                <a:pos x="209" y="80"/>
              </a:cxn>
              <a:cxn ang="0">
                <a:pos x="139" y="111"/>
              </a:cxn>
              <a:cxn ang="0">
                <a:pos x="128" y="111"/>
              </a:cxn>
              <a:cxn ang="0">
                <a:pos x="57" y="79"/>
              </a:cxn>
            </a:cxnLst>
            <a:rect l="0" t="0" r="r" b="b"/>
            <a:pathLst>
              <a:path w="267" h="181">
                <a:moveTo>
                  <a:pt x="134" y="0"/>
                </a:moveTo>
                <a:cubicBezTo>
                  <a:pt x="265" y="40"/>
                  <a:pt x="265" y="40"/>
                  <a:pt x="265" y="40"/>
                </a:cubicBezTo>
                <a:cubicBezTo>
                  <a:pt x="266" y="40"/>
                  <a:pt x="267" y="41"/>
                  <a:pt x="267" y="42"/>
                </a:cubicBezTo>
                <a:cubicBezTo>
                  <a:pt x="267" y="44"/>
                  <a:pt x="267" y="45"/>
                  <a:pt x="265" y="45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20" y="72"/>
                  <a:pt x="223" y="71"/>
                  <a:pt x="227" y="79"/>
                </a:cubicBezTo>
                <a:cubicBezTo>
                  <a:pt x="230" y="86"/>
                  <a:pt x="233" y="101"/>
                  <a:pt x="236" y="118"/>
                </a:cubicBezTo>
                <a:cubicBezTo>
                  <a:pt x="241" y="119"/>
                  <a:pt x="243" y="125"/>
                  <a:pt x="243" y="127"/>
                </a:cubicBezTo>
                <a:cubicBezTo>
                  <a:pt x="243" y="130"/>
                  <a:pt x="243" y="130"/>
                  <a:pt x="242" y="131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28" y="134"/>
                  <a:pt x="225" y="129"/>
                  <a:pt x="226" y="126"/>
                </a:cubicBezTo>
                <a:cubicBezTo>
                  <a:pt x="226" y="123"/>
                  <a:pt x="227" y="121"/>
                  <a:pt x="229" y="120"/>
                </a:cubicBezTo>
                <a:cubicBezTo>
                  <a:pt x="226" y="103"/>
                  <a:pt x="223" y="88"/>
                  <a:pt x="220" y="82"/>
                </a:cubicBezTo>
                <a:cubicBezTo>
                  <a:pt x="218" y="76"/>
                  <a:pt x="209" y="73"/>
                  <a:pt x="202" y="71"/>
                </a:cubicBezTo>
                <a:cubicBezTo>
                  <a:pt x="178" y="61"/>
                  <a:pt x="155" y="53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6"/>
                  <a:pt x="130" y="48"/>
                  <a:pt x="132" y="49"/>
                </a:cubicBezTo>
                <a:cubicBezTo>
                  <a:pt x="150" y="56"/>
                  <a:pt x="170" y="64"/>
                  <a:pt x="195" y="7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4" y="103"/>
                  <a:pt x="133" y="103"/>
                  <a:pt x="132" y="10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41"/>
                  <a:pt x="1" y="40"/>
                  <a:pt x="2" y="4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4" y="0"/>
                  <a:pt x="134" y="0"/>
                </a:cubicBezTo>
                <a:close/>
                <a:moveTo>
                  <a:pt x="57" y="79"/>
                </a:move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5" y="137"/>
                  <a:pt x="55" y="137"/>
                  <a:pt x="56" y="137"/>
                </a:cubicBezTo>
                <a:cubicBezTo>
                  <a:pt x="82" y="131"/>
                  <a:pt x="111" y="144"/>
                  <a:pt x="132" y="173"/>
                </a:cubicBezTo>
                <a:cubicBezTo>
                  <a:pt x="133" y="174"/>
                  <a:pt x="134" y="174"/>
                  <a:pt x="134" y="173"/>
                </a:cubicBezTo>
                <a:cubicBezTo>
                  <a:pt x="155" y="144"/>
                  <a:pt x="185" y="131"/>
                  <a:pt x="211" y="137"/>
                </a:cubicBezTo>
                <a:cubicBezTo>
                  <a:pt x="212" y="137"/>
                  <a:pt x="212" y="137"/>
                  <a:pt x="213" y="137"/>
                </a:cubicBezTo>
                <a:cubicBezTo>
                  <a:pt x="213" y="137"/>
                  <a:pt x="213" y="136"/>
                  <a:pt x="213" y="136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5" y="112"/>
                  <a:pt x="131" y="112"/>
                  <a:pt x="128" y="111"/>
                </a:cubicBezTo>
                <a:cubicBezTo>
                  <a:pt x="57" y="79"/>
                  <a:pt x="57" y="79"/>
                  <a:pt x="57" y="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44">
            <a:extLst>
              <a:ext uri="{FF2B5EF4-FFF2-40B4-BE49-F238E27FC236}">
                <a16:creationId xmlns:a16="http://schemas.microsoft.com/office/drawing/2014/main" id="{E35E5670-1421-122A-114C-C65294FFE1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1225" y="5371028"/>
            <a:ext cx="474572" cy="473849"/>
          </a:xfrm>
          <a:custGeom>
            <a:avLst/>
            <a:gdLst/>
            <a:ahLst/>
            <a:cxnLst>
              <a:cxn ang="0">
                <a:pos x="253" y="60"/>
              </a:cxn>
              <a:cxn ang="0">
                <a:pos x="145" y="0"/>
              </a:cxn>
              <a:cxn ang="0">
                <a:pos x="132" y="0"/>
              </a:cxn>
              <a:cxn ang="0">
                <a:pos x="25" y="60"/>
              </a:cxn>
              <a:cxn ang="0">
                <a:pos x="0" y="139"/>
              </a:cxn>
              <a:cxn ang="0">
                <a:pos x="27" y="221"/>
              </a:cxn>
              <a:cxn ang="0">
                <a:pos x="132" y="278"/>
              </a:cxn>
              <a:cxn ang="0">
                <a:pos x="145" y="278"/>
              </a:cxn>
              <a:cxn ang="0">
                <a:pos x="251" y="221"/>
              </a:cxn>
              <a:cxn ang="0">
                <a:pos x="278" y="139"/>
              </a:cxn>
              <a:cxn ang="0">
                <a:pos x="228" y="50"/>
              </a:cxn>
              <a:cxn ang="0">
                <a:pos x="196" y="71"/>
              </a:cxn>
              <a:cxn ang="0">
                <a:pos x="228" y="50"/>
              </a:cxn>
              <a:cxn ang="0">
                <a:pos x="85" y="135"/>
              </a:cxn>
              <a:cxn ang="0">
                <a:pos x="132" y="90"/>
              </a:cxn>
              <a:cxn ang="0">
                <a:pos x="132" y="147"/>
              </a:cxn>
              <a:cxn ang="0">
                <a:pos x="92" y="196"/>
              </a:cxn>
              <a:cxn ang="0">
                <a:pos x="132" y="147"/>
              </a:cxn>
              <a:cxn ang="0">
                <a:pos x="192" y="147"/>
              </a:cxn>
              <a:cxn ang="0">
                <a:pos x="145" y="192"/>
              </a:cxn>
              <a:cxn ang="0">
                <a:pos x="145" y="135"/>
              </a:cxn>
              <a:cxn ang="0">
                <a:pos x="187" y="86"/>
              </a:cxn>
              <a:cxn ang="0">
                <a:pos x="145" y="135"/>
              </a:cxn>
              <a:cxn ang="0">
                <a:pos x="145" y="77"/>
              </a:cxn>
              <a:cxn ang="0">
                <a:pos x="184" y="74"/>
              </a:cxn>
              <a:cxn ang="0">
                <a:pos x="132" y="77"/>
              </a:cxn>
              <a:cxn ang="0">
                <a:pos x="132" y="17"/>
              </a:cxn>
              <a:cxn ang="0">
                <a:pos x="111" y="16"/>
              </a:cxn>
              <a:cxn ang="0">
                <a:pos x="43" y="57"/>
              </a:cxn>
              <a:cxn ang="0">
                <a:pos x="35" y="67"/>
              </a:cxn>
              <a:cxn ang="0">
                <a:pos x="72" y="135"/>
              </a:cxn>
              <a:cxn ang="0">
                <a:pos x="35" y="67"/>
              </a:cxn>
              <a:cxn ang="0">
                <a:pos x="13" y="147"/>
              </a:cxn>
              <a:cxn ang="0">
                <a:pos x="79" y="198"/>
              </a:cxn>
              <a:cxn ang="0">
                <a:pos x="50" y="228"/>
              </a:cxn>
              <a:cxn ang="0">
                <a:pos x="82" y="211"/>
              </a:cxn>
              <a:cxn ang="0">
                <a:pos x="50" y="228"/>
              </a:cxn>
              <a:cxn ang="0">
                <a:pos x="132" y="204"/>
              </a:cxn>
              <a:cxn ang="0">
                <a:pos x="95" y="208"/>
              </a:cxn>
              <a:cxn ang="0">
                <a:pos x="145" y="204"/>
              </a:cxn>
              <a:cxn ang="0">
                <a:pos x="145" y="260"/>
              </a:cxn>
              <a:cxn ang="0">
                <a:pos x="167" y="262"/>
              </a:cxn>
              <a:cxn ang="0">
                <a:pos x="232" y="224"/>
              </a:cxn>
              <a:cxn ang="0">
                <a:pos x="240" y="214"/>
              </a:cxn>
              <a:cxn ang="0">
                <a:pos x="205" y="147"/>
              </a:cxn>
              <a:cxn ang="0">
                <a:pos x="240" y="214"/>
              </a:cxn>
              <a:cxn ang="0">
                <a:pos x="199" y="83"/>
              </a:cxn>
              <a:cxn ang="0">
                <a:pos x="265" y="135"/>
              </a:cxn>
            </a:cxnLst>
            <a:rect l="0" t="0" r="r" b="b"/>
            <a:pathLst>
              <a:path w="278" h="278">
                <a:moveTo>
                  <a:pt x="278" y="135"/>
                </a:moveTo>
                <a:cubicBezTo>
                  <a:pt x="277" y="107"/>
                  <a:pt x="268" y="81"/>
                  <a:pt x="253" y="60"/>
                </a:cubicBezTo>
                <a:cubicBezTo>
                  <a:pt x="250" y="56"/>
                  <a:pt x="248" y="53"/>
                  <a:pt x="245" y="50"/>
                </a:cubicBezTo>
                <a:cubicBezTo>
                  <a:pt x="221" y="21"/>
                  <a:pt x="185" y="2"/>
                  <a:pt x="145" y="0"/>
                </a:cubicBezTo>
                <a:cubicBezTo>
                  <a:pt x="143" y="0"/>
                  <a:pt x="141" y="0"/>
                  <a:pt x="139" y="0"/>
                </a:cubicBezTo>
                <a:cubicBezTo>
                  <a:pt x="137" y="0"/>
                  <a:pt x="135" y="0"/>
                  <a:pt x="132" y="0"/>
                </a:cubicBezTo>
                <a:cubicBezTo>
                  <a:pt x="92" y="2"/>
                  <a:pt x="57" y="21"/>
                  <a:pt x="32" y="50"/>
                </a:cubicBezTo>
                <a:cubicBezTo>
                  <a:pt x="30" y="53"/>
                  <a:pt x="27" y="56"/>
                  <a:pt x="25" y="60"/>
                </a:cubicBezTo>
                <a:cubicBezTo>
                  <a:pt x="10" y="81"/>
                  <a:pt x="1" y="107"/>
                  <a:pt x="0" y="135"/>
                </a:cubicBezTo>
                <a:cubicBezTo>
                  <a:pt x="0" y="136"/>
                  <a:pt x="0" y="137"/>
                  <a:pt x="0" y="139"/>
                </a:cubicBezTo>
                <a:cubicBezTo>
                  <a:pt x="0" y="142"/>
                  <a:pt x="0" y="145"/>
                  <a:pt x="0" y="147"/>
                </a:cubicBezTo>
                <a:cubicBezTo>
                  <a:pt x="2" y="175"/>
                  <a:pt x="11" y="200"/>
                  <a:pt x="27" y="221"/>
                </a:cubicBezTo>
                <a:cubicBezTo>
                  <a:pt x="29" y="224"/>
                  <a:pt x="32" y="228"/>
                  <a:pt x="35" y="231"/>
                </a:cubicBezTo>
                <a:cubicBezTo>
                  <a:pt x="59" y="258"/>
                  <a:pt x="94" y="276"/>
                  <a:pt x="132" y="278"/>
                </a:cubicBezTo>
                <a:cubicBezTo>
                  <a:pt x="135" y="278"/>
                  <a:pt x="137" y="278"/>
                  <a:pt x="139" y="278"/>
                </a:cubicBezTo>
                <a:cubicBezTo>
                  <a:pt x="141" y="278"/>
                  <a:pt x="143" y="278"/>
                  <a:pt x="145" y="278"/>
                </a:cubicBezTo>
                <a:cubicBezTo>
                  <a:pt x="184" y="276"/>
                  <a:pt x="219" y="258"/>
                  <a:pt x="243" y="231"/>
                </a:cubicBezTo>
                <a:cubicBezTo>
                  <a:pt x="246" y="228"/>
                  <a:pt x="248" y="224"/>
                  <a:pt x="251" y="221"/>
                </a:cubicBezTo>
                <a:cubicBezTo>
                  <a:pt x="266" y="200"/>
                  <a:pt x="276" y="175"/>
                  <a:pt x="277" y="147"/>
                </a:cubicBezTo>
                <a:cubicBezTo>
                  <a:pt x="278" y="145"/>
                  <a:pt x="278" y="142"/>
                  <a:pt x="278" y="139"/>
                </a:cubicBezTo>
                <a:cubicBezTo>
                  <a:pt x="278" y="137"/>
                  <a:pt x="278" y="136"/>
                  <a:pt x="278" y="135"/>
                </a:cubicBezTo>
                <a:close/>
                <a:moveTo>
                  <a:pt x="228" y="50"/>
                </a:moveTo>
                <a:cubicBezTo>
                  <a:pt x="230" y="52"/>
                  <a:pt x="232" y="54"/>
                  <a:pt x="234" y="57"/>
                </a:cubicBezTo>
                <a:cubicBezTo>
                  <a:pt x="224" y="62"/>
                  <a:pt x="211" y="67"/>
                  <a:pt x="196" y="71"/>
                </a:cubicBezTo>
                <a:cubicBezTo>
                  <a:pt x="190" y="47"/>
                  <a:pt x="179" y="28"/>
                  <a:pt x="167" y="16"/>
                </a:cubicBezTo>
                <a:cubicBezTo>
                  <a:pt x="190" y="21"/>
                  <a:pt x="211" y="33"/>
                  <a:pt x="228" y="50"/>
                </a:cubicBezTo>
                <a:close/>
                <a:moveTo>
                  <a:pt x="132" y="135"/>
                </a:moveTo>
                <a:cubicBezTo>
                  <a:pt x="85" y="135"/>
                  <a:pt x="85" y="135"/>
                  <a:pt x="85" y="135"/>
                </a:cubicBezTo>
                <a:cubicBezTo>
                  <a:pt x="85" y="117"/>
                  <a:pt x="87" y="101"/>
                  <a:pt x="91" y="86"/>
                </a:cubicBezTo>
                <a:cubicBezTo>
                  <a:pt x="104" y="88"/>
                  <a:pt x="118" y="90"/>
                  <a:pt x="132" y="90"/>
                </a:cubicBezTo>
                <a:lnTo>
                  <a:pt x="132" y="135"/>
                </a:lnTo>
                <a:close/>
                <a:moveTo>
                  <a:pt x="132" y="147"/>
                </a:moveTo>
                <a:cubicBezTo>
                  <a:pt x="132" y="192"/>
                  <a:pt x="132" y="192"/>
                  <a:pt x="132" y="192"/>
                </a:cubicBezTo>
                <a:cubicBezTo>
                  <a:pt x="118" y="192"/>
                  <a:pt x="104" y="193"/>
                  <a:pt x="92" y="196"/>
                </a:cubicBezTo>
                <a:cubicBezTo>
                  <a:pt x="88" y="181"/>
                  <a:pt x="86" y="165"/>
                  <a:pt x="85" y="147"/>
                </a:cubicBezTo>
                <a:lnTo>
                  <a:pt x="132" y="147"/>
                </a:lnTo>
                <a:close/>
                <a:moveTo>
                  <a:pt x="145" y="147"/>
                </a:moveTo>
                <a:cubicBezTo>
                  <a:pt x="192" y="147"/>
                  <a:pt x="192" y="147"/>
                  <a:pt x="192" y="147"/>
                </a:cubicBezTo>
                <a:cubicBezTo>
                  <a:pt x="192" y="165"/>
                  <a:pt x="190" y="181"/>
                  <a:pt x="186" y="196"/>
                </a:cubicBezTo>
                <a:cubicBezTo>
                  <a:pt x="173" y="193"/>
                  <a:pt x="160" y="192"/>
                  <a:pt x="145" y="192"/>
                </a:cubicBezTo>
                <a:lnTo>
                  <a:pt x="145" y="147"/>
                </a:lnTo>
                <a:close/>
                <a:moveTo>
                  <a:pt x="145" y="135"/>
                </a:moveTo>
                <a:cubicBezTo>
                  <a:pt x="145" y="90"/>
                  <a:pt x="145" y="90"/>
                  <a:pt x="145" y="90"/>
                </a:cubicBezTo>
                <a:cubicBezTo>
                  <a:pt x="160" y="90"/>
                  <a:pt x="174" y="88"/>
                  <a:pt x="187" y="86"/>
                </a:cubicBezTo>
                <a:cubicBezTo>
                  <a:pt x="190" y="101"/>
                  <a:pt x="192" y="117"/>
                  <a:pt x="192" y="135"/>
                </a:cubicBezTo>
                <a:lnTo>
                  <a:pt x="145" y="135"/>
                </a:lnTo>
                <a:close/>
                <a:moveTo>
                  <a:pt x="184" y="74"/>
                </a:moveTo>
                <a:cubicBezTo>
                  <a:pt x="172" y="76"/>
                  <a:pt x="159" y="77"/>
                  <a:pt x="145" y="77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60" y="22"/>
                  <a:pt x="175" y="43"/>
                  <a:pt x="184" y="74"/>
                </a:cubicBezTo>
                <a:close/>
                <a:moveTo>
                  <a:pt x="132" y="17"/>
                </a:moveTo>
                <a:cubicBezTo>
                  <a:pt x="132" y="77"/>
                  <a:pt x="132" y="77"/>
                  <a:pt x="132" y="77"/>
                </a:cubicBezTo>
                <a:cubicBezTo>
                  <a:pt x="119" y="77"/>
                  <a:pt x="106" y="76"/>
                  <a:pt x="94" y="74"/>
                </a:cubicBezTo>
                <a:cubicBezTo>
                  <a:pt x="103" y="43"/>
                  <a:pt x="118" y="22"/>
                  <a:pt x="132" y="17"/>
                </a:cubicBezTo>
                <a:close/>
                <a:moveTo>
                  <a:pt x="50" y="50"/>
                </a:moveTo>
                <a:cubicBezTo>
                  <a:pt x="66" y="33"/>
                  <a:pt x="87" y="21"/>
                  <a:pt x="111" y="16"/>
                </a:cubicBezTo>
                <a:cubicBezTo>
                  <a:pt x="98" y="28"/>
                  <a:pt x="88" y="47"/>
                  <a:pt x="81" y="71"/>
                </a:cubicBezTo>
                <a:cubicBezTo>
                  <a:pt x="66" y="67"/>
                  <a:pt x="53" y="62"/>
                  <a:pt x="43" y="57"/>
                </a:cubicBezTo>
                <a:cubicBezTo>
                  <a:pt x="45" y="54"/>
                  <a:pt x="47" y="52"/>
                  <a:pt x="50" y="50"/>
                </a:cubicBezTo>
                <a:close/>
                <a:moveTo>
                  <a:pt x="35" y="67"/>
                </a:moveTo>
                <a:cubicBezTo>
                  <a:pt x="47" y="74"/>
                  <a:pt x="62" y="79"/>
                  <a:pt x="78" y="83"/>
                </a:cubicBezTo>
                <a:cubicBezTo>
                  <a:pt x="75" y="99"/>
                  <a:pt x="73" y="116"/>
                  <a:pt x="72" y="135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4" y="109"/>
                  <a:pt x="22" y="86"/>
                  <a:pt x="35" y="67"/>
                </a:cubicBezTo>
                <a:close/>
                <a:moveTo>
                  <a:pt x="37" y="214"/>
                </a:moveTo>
                <a:cubicBezTo>
                  <a:pt x="23" y="195"/>
                  <a:pt x="15" y="172"/>
                  <a:pt x="13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3" y="166"/>
                  <a:pt x="75" y="183"/>
                  <a:pt x="79" y="198"/>
                </a:cubicBezTo>
                <a:cubicBezTo>
                  <a:pt x="63" y="202"/>
                  <a:pt x="49" y="207"/>
                  <a:pt x="37" y="214"/>
                </a:cubicBezTo>
                <a:close/>
                <a:moveTo>
                  <a:pt x="50" y="228"/>
                </a:moveTo>
                <a:cubicBezTo>
                  <a:pt x="48" y="227"/>
                  <a:pt x="47" y="225"/>
                  <a:pt x="46" y="224"/>
                </a:cubicBezTo>
                <a:cubicBezTo>
                  <a:pt x="56" y="219"/>
                  <a:pt x="68" y="214"/>
                  <a:pt x="82" y="211"/>
                </a:cubicBezTo>
                <a:cubicBezTo>
                  <a:pt x="89" y="233"/>
                  <a:pt x="99" y="251"/>
                  <a:pt x="111" y="262"/>
                </a:cubicBezTo>
                <a:cubicBezTo>
                  <a:pt x="87" y="257"/>
                  <a:pt x="66" y="245"/>
                  <a:pt x="50" y="228"/>
                </a:cubicBezTo>
                <a:close/>
                <a:moveTo>
                  <a:pt x="95" y="208"/>
                </a:moveTo>
                <a:cubicBezTo>
                  <a:pt x="106" y="206"/>
                  <a:pt x="119" y="205"/>
                  <a:pt x="132" y="204"/>
                </a:cubicBezTo>
                <a:cubicBezTo>
                  <a:pt x="132" y="260"/>
                  <a:pt x="132" y="260"/>
                  <a:pt x="132" y="260"/>
                </a:cubicBezTo>
                <a:cubicBezTo>
                  <a:pt x="118" y="256"/>
                  <a:pt x="104" y="237"/>
                  <a:pt x="95" y="208"/>
                </a:cubicBezTo>
                <a:close/>
                <a:moveTo>
                  <a:pt x="145" y="260"/>
                </a:moveTo>
                <a:cubicBezTo>
                  <a:pt x="145" y="204"/>
                  <a:pt x="145" y="204"/>
                  <a:pt x="145" y="204"/>
                </a:cubicBezTo>
                <a:cubicBezTo>
                  <a:pt x="159" y="205"/>
                  <a:pt x="171" y="206"/>
                  <a:pt x="183" y="208"/>
                </a:cubicBezTo>
                <a:cubicBezTo>
                  <a:pt x="174" y="237"/>
                  <a:pt x="159" y="256"/>
                  <a:pt x="145" y="260"/>
                </a:cubicBezTo>
                <a:close/>
                <a:moveTo>
                  <a:pt x="228" y="228"/>
                </a:moveTo>
                <a:cubicBezTo>
                  <a:pt x="211" y="245"/>
                  <a:pt x="190" y="257"/>
                  <a:pt x="167" y="262"/>
                </a:cubicBezTo>
                <a:cubicBezTo>
                  <a:pt x="178" y="251"/>
                  <a:pt x="188" y="233"/>
                  <a:pt x="195" y="211"/>
                </a:cubicBezTo>
                <a:cubicBezTo>
                  <a:pt x="209" y="214"/>
                  <a:pt x="222" y="219"/>
                  <a:pt x="232" y="224"/>
                </a:cubicBezTo>
                <a:cubicBezTo>
                  <a:pt x="231" y="225"/>
                  <a:pt x="229" y="227"/>
                  <a:pt x="228" y="228"/>
                </a:cubicBezTo>
                <a:close/>
                <a:moveTo>
                  <a:pt x="240" y="214"/>
                </a:moveTo>
                <a:cubicBezTo>
                  <a:pt x="229" y="207"/>
                  <a:pt x="214" y="202"/>
                  <a:pt x="199" y="198"/>
                </a:cubicBezTo>
                <a:cubicBezTo>
                  <a:pt x="202" y="183"/>
                  <a:pt x="205" y="166"/>
                  <a:pt x="205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3" y="172"/>
                  <a:pt x="254" y="195"/>
                  <a:pt x="240" y="214"/>
                </a:cubicBezTo>
                <a:close/>
                <a:moveTo>
                  <a:pt x="205" y="135"/>
                </a:moveTo>
                <a:cubicBezTo>
                  <a:pt x="205" y="116"/>
                  <a:pt x="203" y="99"/>
                  <a:pt x="199" y="83"/>
                </a:cubicBezTo>
                <a:cubicBezTo>
                  <a:pt x="216" y="79"/>
                  <a:pt x="230" y="74"/>
                  <a:pt x="242" y="67"/>
                </a:cubicBezTo>
                <a:cubicBezTo>
                  <a:pt x="256" y="86"/>
                  <a:pt x="264" y="109"/>
                  <a:pt x="265" y="135"/>
                </a:cubicBezTo>
                <a:lnTo>
                  <a:pt x="205" y="1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37475"/>
            <a:ext cx="7551996" cy="3065006"/>
          </a:xfrm>
        </p:spPr>
        <p:txBody>
          <a:bodyPr/>
          <a:lstStyle/>
          <a:p>
            <a:r>
              <a:rPr lang="cs-CZ" dirty="0"/>
              <a:t>Výsledky </a:t>
            </a:r>
            <a:br>
              <a:rPr lang="cs-CZ" dirty="0"/>
            </a:br>
            <a:r>
              <a:rPr lang="cs-CZ" dirty="0"/>
              <a:t>v detailu: firmy </a:t>
            </a:r>
            <a:br>
              <a:rPr lang="cs-CZ" dirty="0"/>
            </a:br>
            <a:r>
              <a:rPr lang="cs-CZ" dirty="0"/>
              <a:t>A inovace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5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Zástupný symbol pro obsah 6">
            <a:extLst>
              <a:ext uri="{FF2B5EF4-FFF2-40B4-BE49-F238E27FC236}">
                <a16:creationId xmlns:a16="http://schemas.microsoft.com/office/drawing/2014/main" id="{4048C87F-4B5F-2CE3-3A57-93B1CCB00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96234"/>
              </p:ext>
            </p:extLst>
          </p:nvPr>
        </p:nvGraphicFramePr>
        <p:xfrm>
          <a:off x="-139955" y="2544870"/>
          <a:ext cx="10870163" cy="226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381746" cy="397032"/>
          </a:xfrm>
        </p:spPr>
        <p:txBody>
          <a:bodyPr/>
          <a:lstStyle/>
          <a:p>
            <a:r>
              <a:rPr lang="cs-CZ" sz="2200" dirty="0"/>
              <a:t>Přibližně třetina malých a středních podniků se považuje za inovativní.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Do jaké míry je podle Vás Vaše společnost inovativní?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Q1. Do jaké míry je podle Vás Vaše společnost inovativní?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=305/196/109/93/33/119/60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8" name="Tabulka 67">
            <a:extLst>
              <a:ext uri="{FF2B5EF4-FFF2-40B4-BE49-F238E27FC236}">
                <a16:creationId xmlns:a16="http://schemas.microsoft.com/office/drawing/2014/main" id="{9E46368E-9CA5-423B-B991-E35B66E7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94866"/>
              </p:ext>
            </p:extLst>
          </p:nvPr>
        </p:nvGraphicFramePr>
        <p:xfrm>
          <a:off x="434017" y="4871291"/>
          <a:ext cx="7086457" cy="512445"/>
        </p:xfrm>
        <a:graphic>
          <a:graphicData uri="http://schemas.openxmlformats.org/drawingml/2006/table">
            <a:tbl>
              <a:tblPr firstRow="1" bandRow="1"/>
              <a:tblGrid>
                <a:gridCol w="1012351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759263392"/>
                    </a:ext>
                  </a:extLst>
                </a:gridCol>
                <a:gridCol w="1012351">
                  <a:extLst>
                    <a:ext uri="{9D8B030D-6E8A-4147-A177-3AD203B41FA5}">
                      <a16:colId xmlns:a16="http://schemas.microsoft.com/office/drawing/2014/main" val="612859211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62AD2A0E-E7CB-4822-AFE3-14FCB0F3B1AF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ulka 71">
            <a:extLst>
              <a:ext uri="{FF2B5EF4-FFF2-40B4-BE49-F238E27FC236}">
                <a16:creationId xmlns:a16="http://schemas.microsoft.com/office/drawing/2014/main" id="{2F9C9028-8BA1-40D2-A885-5C279CB6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87596"/>
              </p:ext>
            </p:extLst>
          </p:nvPr>
        </p:nvGraphicFramePr>
        <p:xfrm>
          <a:off x="7926279" y="2219718"/>
          <a:ext cx="3214152" cy="300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en-US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en-US" sz="1100" b="0" noProof="0" dirty="0">
                          <a:solidFill>
                            <a:srgbClr val="95C3FF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Společnost je inovativní</a:t>
                      </a:r>
                      <a:endParaRPr lang="en-US" sz="1100" b="1" i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0813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10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r>
                        <a:rPr lang="en-US" sz="1000" b="0" noProof="0" dirty="0">
                          <a:solidFill>
                            <a:srgbClr val="008BCA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9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95C3FF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000" b="0" baseline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8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r>
                        <a:rPr lang="en-US" sz="1000" b="0" noProof="0" dirty="0">
                          <a:solidFill>
                            <a:srgbClr val="ED6737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000" b="0" kern="1200" baseline="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6-7</a:t>
                      </a:r>
                      <a:endParaRPr lang="en-US" sz="1000" b="0" kern="1200" baseline="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1-5</a:t>
                      </a:r>
                      <a:endParaRPr lang="en-US" sz="10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1">
            <a:extLst>
              <a:ext uri="{FF2B5EF4-FFF2-40B4-BE49-F238E27FC236}">
                <a16:creationId xmlns:a16="http://schemas.microsoft.com/office/drawing/2014/main" id="{6FFC0A8E-9273-CAB2-DBBA-2E62373FC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73480"/>
              </p:ext>
            </p:extLst>
          </p:nvPr>
        </p:nvGraphicFramePr>
        <p:xfrm>
          <a:off x="388860" y="2316427"/>
          <a:ext cx="7131614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3342435297"/>
                    </a:ext>
                  </a:extLst>
                </a:gridCol>
                <a:gridCol w="1018802">
                  <a:extLst>
                    <a:ext uri="{9D8B030D-6E8A-4147-A177-3AD203B41FA5}">
                      <a16:colId xmlns:a16="http://schemas.microsoft.com/office/drawing/2014/main" val="103664353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038E583-27AD-9A8E-5E2B-6181F54158AA}"/>
              </a:ext>
            </a:extLst>
          </p:cNvPr>
          <p:cNvCxnSpPr/>
          <p:nvPr/>
        </p:nvCxnSpPr>
        <p:spPr>
          <a:xfrm>
            <a:off x="3440494" y="204382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9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95274"/>
              </p:ext>
            </p:extLst>
          </p:nvPr>
        </p:nvGraphicFramePr>
        <p:xfrm>
          <a:off x="499756" y="1677404"/>
          <a:ext cx="11214813" cy="391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904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val="3406392275"/>
                    </a:ext>
                  </a:extLst>
                </a:gridCol>
              </a:tblGrid>
              <a:tr h="31535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až 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až 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Výroba/</a:t>
                      </a:r>
                      <a:b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Obecné vyhledávání na internetu (např. pomocí Google)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Účetní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7022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Univerzita/vysoká škola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Obchodní komora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Průmyslová sdružení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Agentura pro podnikání a inovace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Vládní instituce (Jiné než Úřad duševního vlastnictví)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81680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Patentový/právní zástupce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Úřad průmyslového vlastnictví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59856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Místní centrum (např. RIS3)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2377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Akcelerátor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56358"/>
                  </a:ext>
                </a:extLst>
              </a:tr>
              <a:tr h="277221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Stránky EPO, EUIPO nebo WIPO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53060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506229"/>
              </p:ext>
            </p:extLst>
          </p:nvPr>
        </p:nvGraphicFramePr>
        <p:xfrm>
          <a:off x="4290591" y="1496945"/>
          <a:ext cx="2596770" cy="409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11214815" cy="701731"/>
          </a:xfrm>
        </p:spPr>
        <p:txBody>
          <a:bodyPr/>
          <a:lstStyle/>
          <a:p>
            <a:r>
              <a:rPr lang="cs-CZ" sz="2200" dirty="0"/>
              <a:t>Nejčastějšími zdroji k získání informací pro rozvoj podnikání jsou obecné vyhledávání na internetu, banka, účetní a vysoká škola.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296100"/>
            <a:ext cx="8271053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Zdroje užívané k získání informací důležitých pro rozvoj podnikání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Q6. Který z následujících zdrojů používáte k získání informací důležitých pro rozvoj Vašeho podnikání?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=305/196/109/93/33/152/60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13D1C38-C42C-BC9B-4160-DBC9F63772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323A2C-1812-757F-6061-06F0F4E917DF}"/>
              </a:ext>
            </a:extLst>
          </p:cNvPr>
          <p:cNvSpPr txBox="1"/>
          <p:nvPr/>
        </p:nvSpPr>
        <p:spPr>
          <a:xfrm>
            <a:off x="3706498" y="5631013"/>
            <a:ext cx="2069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(Zobrazeny pouze hodnoty nad 1 %)</a:t>
            </a:r>
          </a:p>
        </p:txBody>
      </p:sp>
    </p:spTree>
    <p:extLst>
      <p:ext uri="{BB962C8B-B14F-4D97-AF65-F5344CB8AC3E}">
        <p14:creationId xmlns:p14="http://schemas.microsoft.com/office/powerpoint/2010/main" val="270741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20643"/>
            <a:ext cx="11213966" cy="701731"/>
          </a:xfrm>
        </p:spPr>
        <p:txBody>
          <a:bodyPr/>
          <a:lstStyle/>
          <a:p>
            <a:r>
              <a:rPr lang="cs-CZ" sz="2200" dirty="0"/>
              <a:t>NEJLÉPE HODNOCENÝMI ZDROJI PRO ZÍSKÁNÍ INFORMACÍ DŮLEŽITÝCH PRO ROZVOJ PODNIKÁNÍ JSOU UNIVERZITA ČI VYSOKÁ ŠKOLA  a průmyslová sdružení.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188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Hodnocení zdrojů užívaných k získání informací důležitých pro rozvoj podnikání (v 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A2EB5C7D-7E41-2312-74FF-5AB7EB758A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2829" y="6279270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Ipsos pro Úřad průmyslového vlastnictví | Duševní vlastnictví | 04/2023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CA74A29E-45EA-09B0-B262-C7EF4E33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39044"/>
              </p:ext>
            </p:extLst>
          </p:nvPr>
        </p:nvGraphicFramePr>
        <p:xfrm>
          <a:off x="10464024" y="2480845"/>
          <a:ext cx="936232" cy="244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5 - Vynikající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72764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3</a:t>
                      </a:r>
                      <a:endParaRPr lang="cs-CZ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0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1 - Špatný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66467"/>
                  </a:ext>
                </a:extLst>
              </a:tr>
            </a:tbl>
          </a:graphicData>
        </a:graphic>
      </p:graphicFrame>
      <p:sp>
        <p:nvSpPr>
          <p:cNvPr id="23" name="Rectangle 24">
            <a:extLst>
              <a:ext uri="{FF2B5EF4-FFF2-40B4-BE49-F238E27FC236}">
                <a16:creationId xmlns:a16="http://schemas.microsoft.com/office/drawing/2014/main" id="{468178E7-3E42-2A7C-F608-78EFD681F26B}"/>
              </a:ext>
            </a:extLst>
          </p:cNvPr>
          <p:cNvSpPr/>
          <p:nvPr/>
        </p:nvSpPr>
        <p:spPr>
          <a:xfrm>
            <a:off x="10356024" y="3155380"/>
            <a:ext cx="108000" cy="10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AA1FB43-AB67-2163-2543-BE9E36D2269E}"/>
              </a:ext>
            </a:extLst>
          </p:cNvPr>
          <p:cNvSpPr/>
          <p:nvPr/>
        </p:nvSpPr>
        <p:spPr>
          <a:xfrm>
            <a:off x="10356147" y="3635133"/>
            <a:ext cx="108000" cy="108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6FA8D-4BE2-08C1-7A20-2B93B7B5CC2D}"/>
              </a:ext>
            </a:extLst>
          </p:cNvPr>
          <p:cNvSpPr/>
          <p:nvPr/>
        </p:nvSpPr>
        <p:spPr>
          <a:xfrm>
            <a:off x="10356024" y="4132406"/>
            <a:ext cx="108000" cy="108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13BE736-2FCB-D7B3-FB02-352DE80D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81036"/>
              </p:ext>
            </p:extLst>
          </p:nvPr>
        </p:nvGraphicFramePr>
        <p:xfrm>
          <a:off x="489799" y="5347163"/>
          <a:ext cx="9587650" cy="771525"/>
        </p:xfrm>
        <a:graphic>
          <a:graphicData uri="http://schemas.openxmlformats.org/drawingml/2006/table">
            <a:tbl>
              <a:tblPr firstRow="1" bandRow="1"/>
              <a:tblGrid>
                <a:gridCol w="95876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3096506462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2399024787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2808299025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3422076092"/>
                    </a:ext>
                  </a:extLst>
                </a:gridCol>
                <a:gridCol w="958765">
                  <a:extLst>
                    <a:ext uri="{9D8B030D-6E8A-4147-A177-3AD203B41FA5}">
                      <a16:colId xmlns:a16="http://schemas.microsoft.com/office/drawing/2014/main" val="4006432269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Univerzita/</a:t>
                      </a:r>
                      <a:b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škola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Průmyslová sdružení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Agentura pro podnikání </a:t>
                      </a:r>
                      <a:b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inovace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Úřad průmyslového vlastnictví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Účetní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Obecné vyhledávání na internetu (např. pomocí Google)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Patentový/právní zástupce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Obchodní komora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Vládní instituce (Jiné než Úřad průmyslového vlastnictví)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22B8162E-92C7-951C-2FE7-D22F318FD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2359"/>
              </p:ext>
            </p:extLst>
          </p:nvPr>
        </p:nvGraphicFramePr>
        <p:xfrm>
          <a:off x="404786" y="2205038"/>
          <a:ext cx="9780540" cy="337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4">
            <a:extLst>
              <a:ext uri="{FF2B5EF4-FFF2-40B4-BE49-F238E27FC236}">
                <a16:creationId xmlns:a16="http://schemas.microsoft.com/office/drawing/2014/main" id="{5193AD75-B3A3-8AB6-7BDF-33140338BCEA}"/>
              </a:ext>
            </a:extLst>
          </p:cNvPr>
          <p:cNvSpPr/>
          <p:nvPr/>
        </p:nvSpPr>
        <p:spPr>
          <a:xfrm>
            <a:off x="10356024" y="4620548"/>
            <a:ext cx="1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A396F8DA-EEB5-ABA5-26AD-7688D0857582}"/>
              </a:ext>
            </a:extLst>
          </p:cNvPr>
          <p:cNvSpPr/>
          <p:nvPr/>
        </p:nvSpPr>
        <p:spPr>
          <a:xfrm>
            <a:off x="10356024" y="2675627"/>
            <a:ext cx="108000" cy="108000"/>
          </a:xfrm>
          <a:prstGeom prst="rect">
            <a:avLst/>
          </a:prstGeom>
          <a:solidFill>
            <a:srgbClr val="281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Tabulka 1">
            <a:extLst>
              <a:ext uri="{FF2B5EF4-FFF2-40B4-BE49-F238E27FC236}">
                <a16:creationId xmlns:a16="http://schemas.microsoft.com/office/drawing/2014/main" id="{3F397111-091C-31AE-C963-AB87AC0DB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60226"/>
              </p:ext>
            </p:extLst>
          </p:nvPr>
        </p:nvGraphicFramePr>
        <p:xfrm>
          <a:off x="486001" y="2147309"/>
          <a:ext cx="9708660" cy="17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942036000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1575327860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166583448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3934176407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4095734662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val="3191823656"/>
                    </a:ext>
                  </a:extLst>
                </a:gridCol>
              </a:tblGrid>
              <a:tr h="1341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F1A51817-C772-C442-F210-7D5AFBE778E7}"/>
              </a:ext>
            </a:extLst>
          </p:cNvPr>
          <p:cNvSpPr txBox="1"/>
          <p:nvPr/>
        </p:nvSpPr>
        <p:spPr>
          <a:xfrm>
            <a:off x="10356024" y="2253300"/>
            <a:ext cx="14343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TOP2BOX (5+4)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898206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Q6a. A jak je hodnotíte?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dirty="0">
                <a:solidFill>
                  <a:prstClr val="black"/>
                </a:solidFill>
                <a:latin typeface="Arial"/>
              </a:rPr>
              <a:t>N=61/47/38/24/81/144/26/102/54/35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12E7EAFF-8EE1-5EFC-8063-6F778098B16D}"/>
              </a:ext>
            </a:extLst>
          </p:cNvPr>
          <p:cNvSpPr/>
          <p:nvPr/>
        </p:nvSpPr>
        <p:spPr>
          <a:xfrm>
            <a:off x="6815755" y="5953125"/>
            <a:ext cx="3540269" cy="6994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 dalších zdrojů informací 3 % firem zmínily své klienty/zákazníky, 2 % svou konkurenci. </a:t>
            </a:r>
          </a:p>
        </p:txBody>
      </p:sp>
    </p:spTree>
    <p:extLst>
      <p:ext uri="{BB962C8B-B14F-4D97-AF65-F5344CB8AC3E}">
        <p14:creationId xmlns:p14="http://schemas.microsoft.com/office/powerpoint/2010/main" val="921373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15888</TotalTime>
  <Words>4584</Words>
  <Application>Microsoft Office PowerPoint</Application>
  <PresentationFormat>Širokoúhlá obrazovka</PresentationFormat>
  <Paragraphs>1258</Paragraphs>
  <Slides>45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Arial Black</vt:lpstr>
      <vt:lpstr>Calibri</vt:lpstr>
      <vt:lpstr>HelveticaNeueLT Std Lt Cn</vt:lpstr>
      <vt:lpstr>Wingdings</vt:lpstr>
      <vt:lpstr>IPSOS - Classical Template - 16x9</vt:lpstr>
      <vt:lpstr>1_IPSOS - Classical Template - 16x9</vt:lpstr>
      <vt:lpstr>4_IPSOS - Classical Template - 16x9</vt:lpstr>
      <vt:lpstr>Diapositive think-cell</vt:lpstr>
      <vt:lpstr>Práva duševního vlastnictví v malých a středních firmách</vt:lpstr>
      <vt:lpstr>Výzkumné pozadí</vt:lpstr>
      <vt:lpstr>metodika</vt:lpstr>
      <vt:lpstr>Shrnutí výsledků</vt:lpstr>
      <vt:lpstr>HLAVNÍ ZÁVĚRY</vt:lpstr>
      <vt:lpstr>Výsledky  v detailu: firmy  A inovace</vt:lpstr>
      <vt:lpstr>Přibližně třetina malých a středních podniků se považuje za inovativní.</vt:lpstr>
      <vt:lpstr>Nejčastějšími zdroji k získání informací pro rozvoj podnikání jsou obecné vyhledávání na internetu, banka, účetní a vysoká škola.</vt:lpstr>
      <vt:lpstr>NEJLÉPE HODNOCENÝMI ZDROJI PRO ZÍSKÁNÍ INFORMACÍ DŮLEŽITÝCH PRO ROZVOJ PODNIKÁNÍ JSOU UNIVERZITA ČI VYSOKÁ ŠKOLA  a průmyslová sdružení.</vt:lpstr>
      <vt:lpstr>Nejvíce novinek či zlepšení přijaly firmy v oblastech výrobků či služeb, které nabízejí.</vt:lpstr>
      <vt:lpstr>Nejčastěji využívanými položkami k ochraně inovací jsou obchodní tajemství, názvy a ochranné známky.</vt:lpstr>
      <vt:lpstr>NEJVĚTŠÍ VLIV na získání konkurenční výhody má složitost konstrukce výrobku, patent, doba uvedení na trh.</vt:lpstr>
      <vt:lpstr>Přibližně 2 Z 5 FIREM SPOLUPRACUJÍ S DALŠÍMI SUBJEKTY NA SPOLEČNÉM VÝVOJI INOVACÍ.</vt:lpstr>
      <vt:lpstr>Znalost a využívání práv duševního vlastnictví</vt:lpstr>
      <vt:lpstr>FIRMY NEJČASTĚJI ZNAJÍ EVROPSKÝ PATENTOVÝ ÚŘAD A ÚŘAD PRŮMYSLOVÉHO VLASTNICTVÍ. TÉMĚŘ OSMINA FIREM NENÍ OBEZNÁMENA S ŽÁDNÝM Z POJMŮ.</vt:lpstr>
      <vt:lpstr>Přibližně třetina malých a středních podniků rozumí duševnímu vlastnictví.</vt:lpstr>
      <vt:lpstr>Firmy se seznamují s informacemi o právech duševního vlastnictví nejčastěji na internetu.</vt:lpstr>
      <vt:lpstr>Dva ze tří dotazovaných se domnívají, že je důležité, aby podniky, jako ten jejich, rozuměly tomu, jak ochránit svá práva duševního vlastnictví.</vt:lpstr>
      <vt:lpstr>TÉMĚŘ TŘETINA FIREM VLASTNÍ REGISTROVANÁ PRÁVA DUŠEVNÍHO VLASTNICTVÍ. </vt:lpstr>
      <vt:lpstr>FIRMY NEJČASTĚJI VLASTNÍ OCHRANNÉ ZNÁMKY EU, NÁRODNÍ OCHRANNÉ ZNÁMKY, UŽITNÉ VZORY A PATENTY.</vt:lpstr>
      <vt:lpstr>DALŠÍMI VLASTNĚNÝMI PRÁVY DUŠEVNÍHO VLASTNICTVÍ JSOU OBCHODNÍ TAJEMSTVÍ, AUTORSKÁ PRÁVA A PRÁVA K DATABÁZÍM.</vt:lpstr>
      <vt:lpstr>TÉMĚŘ TŘETINA DOTAZOVANÝCH FIREM ZAHRNUJE DUŠEVNÍ VLASTNICTVÍ DO SVÉ OBCHODNÍ STRATEGIE.</vt:lpstr>
      <vt:lpstr>Přibližně třetina podniků v minulosti podepsala licenční smlouvu zahrnující práva duševního vlastnictví.</vt:lpstr>
      <vt:lpstr>Třetina firem při sledování trhu z hlediska možného porušení duševního vlastnictví spoléhá na zpětnou vazbu od zákazníků.</vt:lpstr>
      <vt:lpstr>1 z 10 firem uvedla, že v nich někdy došlo k porušení práv duševního vlastnictví.</vt:lpstr>
      <vt:lpstr>Pětina podniků si nechala v minulosti profesionálně nacenit svůj nehmotný majetek.</vt:lpstr>
      <vt:lpstr>Přibližně pětina podniků se někdy pokusila získat finanční prostředky využitím svého nehmotného majetku.</vt:lpstr>
      <vt:lpstr>Využívání práv duševního vlastnictví v detailu</vt:lpstr>
      <vt:lpstr>ODBORNÍCI JSOU NEJČASTĚJI VYUŽÍVÁNI V PŘÍPADĚ NÁRODNÍCH OCHRANNÝCH ZNÁMEK, OCHRANNÝCH ZNÁMEK EU A UŽITNÝCH VZORŮ.</vt:lpstr>
      <vt:lpstr>Firmy si registrují práva duševního vlastnictví převážně z důvodu, protože jim to pomáhá zabránit ostatním v kopírování jejich řešení.</vt:lpstr>
      <vt:lpstr>Firmy nejčastěji využívají externích soukromých poradců. Hledají také na internetu a využívají úřadu průmyslového vlastnictví.</vt:lpstr>
      <vt:lpstr>Duševní vlastnictví se nejsnadněji registruje v případě dalších alternativních opatření, národních ochranných známek a patentů.</vt:lpstr>
      <vt:lpstr>NEJČASTĚJŠÍ Obtíží PŘI REGISTRACI je, ŽE TRVÁ PŘÍLIŠ DLOUHO, NEŽ JSOU DUŠEVNÍ PRÁVA REGISTROVÁNA. Zhruba ŠESTINA FIREM SE S OBTÍŽEMI NESETKALA.</vt:lpstr>
      <vt:lpstr>Většina firem využívající práva duševního vlastnictví hodnotí jejich vliv na své podnikání pozitivně. </vt:lpstr>
      <vt:lpstr>Nejčastějšími pozitivními dopady využívání ochrany duševního vlastnictví jsou zlepšená pověst společnosti a zvýšení obratu.</vt:lpstr>
      <vt:lpstr>Firmy nejčastěji o registraci práva duševního vlastnictví zažádaly  v období posledních 5 let nebo během posledního roku.</vt:lpstr>
      <vt:lpstr>Firmy nevyužívající práva duševního vlastnictví</vt:lpstr>
      <vt:lpstr>Nejčastějším důvodem neregistrování duševního vlastnictví ve firmách je to, že podle nich jejich duševní vlastnictví nesplňuje právní požadavky daných předpisů.</vt:lpstr>
      <vt:lpstr>Drtivá většina podniků bez registrovaného duševního vlastnictví tuto možnost ani s nikým nekonzultovala.</vt:lpstr>
      <vt:lpstr>K registraci duševního vlastnictví by často podniky motivovala větší srozumitelnost procesu a dostupnost registrace.</vt:lpstr>
      <vt:lpstr>Velká většina podniků nevnímá žádný vliv neregistrování duševního vlastnictví na podnikání společnosti.</vt:lpstr>
      <vt:lpstr>Struktura vzorku</vt:lpstr>
      <vt:lpstr>Struktura vzorku (v %)</vt:lpstr>
      <vt:lpstr>kontakty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nabídek / PROPOSAL TEMPLATE</dc:title>
  <dc:creator>Anna Mudrova</dc:creator>
  <cp:lastModifiedBy>Ljuba Kančiová</cp:lastModifiedBy>
  <cp:revision>653</cp:revision>
  <dcterms:created xsi:type="dcterms:W3CDTF">2019-07-04T10:58:50Z</dcterms:created>
  <dcterms:modified xsi:type="dcterms:W3CDTF">2023-05-17T07:36:58Z</dcterms:modified>
</cp:coreProperties>
</file>